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6858000" cx="12192000"/>
  <p:notesSz cx="6858000" cy="9144000"/>
  <p:embeddedFontLst>
    <p:embeddedFont>
      <p:font typeface="Gill Sans"/>
      <p:regular r:id="rId43"/>
      <p:bold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GillSans-bold.fntdata"/><Relationship Id="rId21" Type="http://schemas.openxmlformats.org/officeDocument/2006/relationships/slide" Target="slides/slide17.xml"/><Relationship Id="rId43" Type="http://schemas.openxmlformats.org/officeDocument/2006/relationships/font" Target="fonts/GillSans-regular.fntdata"/><Relationship Id="rId24" Type="http://schemas.openxmlformats.org/officeDocument/2006/relationships/slide" Target="slides/slide20.xml"/><Relationship Id="rId46" Type="http://schemas.openxmlformats.org/officeDocument/2006/relationships/font" Target="fonts/OpenSans-bold.fntdata"/><Relationship Id="rId23" Type="http://schemas.openxmlformats.org/officeDocument/2006/relationships/slide" Target="slides/slide19.xml"/><Relationship Id="rId45"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OpenSans-boldItalic.fntdata"/><Relationship Id="rId25" Type="http://schemas.openxmlformats.org/officeDocument/2006/relationships/slide" Target="slides/slide21.xml"/><Relationship Id="rId47" Type="http://schemas.openxmlformats.org/officeDocument/2006/relationships/font" Target="fonts/OpenSans-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jpg"/><Relationship Id="rId4" Type="http://schemas.openxmlformats.org/officeDocument/2006/relationships/image" Target="../media/image10.png"/><Relationship Id="rId5"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jpg"/><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jpg"/><Relationship Id="rId4" Type="http://schemas.openxmlformats.org/officeDocument/2006/relationships/image" Target="../media/image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jpg"/><Relationship Id="rId4" Type="http://schemas.openxmlformats.org/officeDocument/2006/relationships/image" Target="../media/image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4.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4.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t/>
            </a:r>
            <a:endParaRPr/>
          </a:p>
        </p:txBody>
      </p:sp>
      <p:sp>
        <p:nvSpPr>
          <p:cNvPr id="89" name="Google Shape;89;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pic>
        <p:nvPicPr>
          <p:cNvPr descr="Getting a Feel for Phenology | NEEF" id="90" name="Google Shape;90;p13"/>
          <p:cNvPicPr preferRelativeResize="0"/>
          <p:nvPr/>
        </p:nvPicPr>
        <p:blipFill rotWithShape="1">
          <a:blip r:embed="rId3">
            <a:alphaModFix amt="50000"/>
          </a:blip>
          <a:srcRect b="0" l="0" r="0" t="0"/>
          <a:stretch/>
        </p:blipFill>
        <p:spPr>
          <a:xfrm>
            <a:off x="-324544" y="-115689"/>
            <a:ext cx="12599451" cy="7089378"/>
          </a:xfrm>
          <a:prstGeom prst="rect">
            <a:avLst/>
          </a:prstGeom>
          <a:noFill/>
          <a:ln>
            <a:noFill/>
          </a:ln>
        </p:spPr>
      </p:pic>
      <p:grpSp>
        <p:nvGrpSpPr>
          <p:cNvPr id="91" name="Google Shape;91;p13"/>
          <p:cNvGrpSpPr/>
          <p:nvPr/>
        </p:nvGrpSpPr>
        <p:grpSpPr>
          <a:xfrm>
            <a:off x="1931038" y="1526340"/>
            <a:ext cx="4104456" cy="1531485"/>
            <a:chOff x="179512" y="1268760"/>
            <a:chExt cx="3936940" cy="1531485"/>
          </a:xfrm>
        </p:grpSpPr>
        <p:sp>
          <p:nvSpPr>
            <p:cNvPr id="92" name="Google Shape;92;p13"/>
            <p:cNvSpPr/>
            <p:nvPr/>
          </p:nvSpPr>
          <p:spPr>
            <a:xfrm>
              <a:off x="179512" y="1268760"/>
              <a:ext cx="3756535" cy="1531485"/>
            </a:xfrm>
            <a:prstGeom prst="roundRect">
              <a:avLst>
                <a:gd fmla="val 16667" name="adj"/>
              </a:avLst>
            </a:prstGeom>
            <a:solidFill>
              <a:srgbClr val="FCD5B5">
                <a:alpha val="61960"/>
              </a:srgb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3" name="Google Shape;93;p13"/>
            <p:cNvSpPr txBox="1"/>
            <p:nvPr/>
          </p:nvSpPr>
          <p:spPr>
            <a:xfrm>
              <a:off x="261229" y="1412776"/>
              <a:ext cx="385522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Phenology -  the study of periodicity</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and  timing of biological events and its</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relationship to climate and landscape</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variation over seasons and years</a:t>
              </a:r>
              <a:endParaRPr/>
            </a:p>
          </p:txBody>
        </p:sp>
      </p:grpSp>
      <p:grpSp>
        <p:nvGrpSpPr>
          <p:cNvPr id="94" name="Google Shape;94;p13"/>
          <p:cNvGrpSpPr/>
          <p:nvPr/>
        </p:nvGrpSpPr>
        <p:grpSpPr>
          <a:xfrm>
            <a:off x="4372045" y="3403129"/>
            <a:ext cx="3895697" cy="1531485"/>
            <a:chOff x="179512" y="1268760"/>
            <a:chExt cx="4070047" cy="1531485"/>
          </a:xfrm>
        </p:grpSpPr>
        <p:sp>
          <p:nvSpPr>
            <p:cNvPr id="95" name="Google Shape;95;p13"/>
            <p:cNvSpPr/>
            <p:nvPr/>
          </p:nvSpPr>
          <p:spPr>
            <a:xfrm>
              <a:off x="179512" y="1268760"/>
              <a:ext cx="3756535" cy="1531485"/>
            </a:xfrm>
            <a:prstGeom prst="roundRect">
              <a:avLst>
                <a:gd fmla="val 16667" name="adj"/>
              </a:avLst>
            </a:prstGeom>
            <a:solidFill>
              <a:srgbClr val="FCD5B5">
                <a:alpha val="61960"/>
              </a:srgb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 name="Google Shape;96;p13"/>
            <p:cNvSpPr txBox="1"/>
            <p:nvPr/>
          </p:nvSpPr>
          <p:spPr>
            <a:xfrm>
              <a:off x="259682" y="1408195"/>
              <a:ext cx="398987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Phenology and its change has</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cascading  impacts on communities</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via shifted biotic interactions, and ultimately ecosystem services</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68" name="Google Shape;168;p22"/>
          <p:cNvPicPr preferRelativeResize="0"/>
          <p:nvPr/>
        </p:nvPicPr>
        <p:blipFill rotWithShape="1">
          <a:blip r:embed="rId3">
            <a:alphaModFix/>
          </a:blip>
          <a:srcRect b="0" l="0" r="0" t="0"/>
          <a:stretch/>
        </p:blipFill>
        <p:spPr>
          <a:xfrm>
            <a:off x="564169" y="1299507"/>
            <a:ext cx="5946212" cy="5022239"/>
          </a:xfrm>
          <a:prstGeom prst="rect">
            <a:avLst/>
          </a:prstGeom>
          <a:noFill/>
          <a:ln>
            <a:noFill/>
          </a:ln>
        </p:spPr>
      </p:pic>
      <p:sp>
        <p:nvSpPr>
          <p:cNvPr id="169" name="Google Shape;169;p22"/>
          <p:cNvSpPr txBox="1"/>
          <p:nvPr/>
        </p:nvSpPr>
        <p:spPr>
          <a:xfrm>
            <a:off x="564169" y="114137"/>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Phenometrics</a:t>
            </a:r>
            <a:endParaRPr sz="4400">
              <a:solidFill>
                <a:schemeClr val="dk1"/>
              </a:solidFill>
              <a:latin typeface="Calibri"/>
              <a:ea typeface="Calibri"/>
              <a:cs typeface="Calibri"/>
              <a:sym typeface="Calibri"/>
            </a:endParaRPr>
          </a:p>
        </p:txBody>
      </p:sp>
      <p:sp>
        <p:nvSpPr>
          <p:cNvPr id="170" name="Google Shape;170;p22"/>
          <p:cNvSpPr txBox="1"/>
          <p:nvPr/>
        </p:nvSpPr>
        <p:spPr>
          <a:xfrm>
            <a:off x="6784412" y="776918"/>
            <a:ext cx="4712677" cy="563231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Macrophenology studies usually are estimating phenology across space and time</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Here you can see spatial and temporal pheno-estimate density for insect flight phenology across Eastern USA</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These estimates were made at coarse resolution – 250km x 250km grid cells. </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b="1" lang="en-US" sz="2400">
                <a:solidFill>
                  <a:schemeClr val="dk1"/>
                </a:solidFill>
                <a:latin typeface="Calibri"/>
                <a:ea typeface="Calibri"/>
                <a:cs typeface="Calibri"/>
                <a:sym typeface="Calibri"/>
              </a:rPr>
              <a:t>Spatial grain is often determined by data availability*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How do we access macrophenology data resources?  </a:t>
            </a:r>
            <a:endParaRPr/>
          </a:p>
        </p:txBody>
      </p:sp>
      <p:sp>
        <p:nvSpPr>
          <p:cNvPr id="176" name="Google Shape;176;p23"/>
          <p:cNvSpPr txBox="1"/>
          <p:nvPr>
            <p:ph idx="1" type="body"/>
          </p:nvPr>
        </p:nvSpPr>
        <p:spPr>
          <a:xfrm>
            <a:off x="647700" y="19145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I will cover four resources, with a focus on #1:</a:t>
            </a:r>
            <a:endParaRPr/>
          </a:p>
          <a:p>
            <a:pPr indent="0" lvl="0" marL="0" rtl="0" algn="l">
              <a:lnSpc>
                <a:spcPct val="90000"/>
              </a:lnSpc>
              <a:spcBef>
                <a:spcPts val="1000"/>
              </a:spcBef>
              <a:spcAft>
                <a:spcPts val="0"/>
              </a:spcAft>
              <a:buClr>
                <a:schemeClr val="dk1"/>
              </a:buClr>
              <a:buSzPts val="2800"/>
              <a:buNone/>
            </a:pPr>
            <a:r>
              <a:t/>
            </a:r>
            <a:endParaRPr/>
          </a:p>
          <a:p>
            <a:pPr indent="-514350" lvl="0" marL="514350" rtl="0" algn="l">
              <a:lnSpc>
                <a:spcPct val="90000"/>
              </a:lnSpc>
              <a:spcBef>
                <a:spcPts val="1000"/>
              </a:spcBef>
              <a:spcAft>
                <a:spcPts val="0"/>
              </a:spcAft>
              <a:buClr>
                <a:schemeClr val="dk1"/>
              </a:buClr>
              <a:buSzPts val="2800"/>
              <a:buAutoNum type="arabicParenR"/>
            </a:pPr>
            <a:r>
              <a:rPr b="1" lang="en-US"/>
              <a:t>Herbarium Specimens</a:t>
            </a:r>
            <a:endParaRPr/>
          </a:p>
          <a:p>
            <a:pPr indent="-514350" lvl="0" marL="514350" rtl="0" algn="l">
              <a:lnSpc>
                <a:spcPct val="90000"/>
              </a:lnSpc>
              <a:spcBef>
                <a:spcPts val="1000"/>
              </a:spcBef>
              <a:spcAft>
                <a:spcPts val="0"/>
              </a:spcAft>
              <a:buClr>
                <a:schemeClr val="dk1"/>
              </a:buClr>
              <a:buSzPts val="2800"/>
              <a:buAutoNum type="arabicParenR"/>
            </a:pPr>
            <a:r>
              <a:rPr lang="en-US"/>
              <a:t> Citizen science records</a:t>
            </a:r>
            <a:endParaRPr/>
          </a:p>
          <a:p>
            <a:pPr indent="-514350" lvl="0" marL="514350" rtl="0" algn="l">
              <a:lnSpc>
                <a:spcPct val="90000"/>
              </a:lnSpc>
              <a:spcBef>
                <a:spcPts val="1000"/>
              </a:spcBef>
              <a:spcAft>
                <a:spcPts val="0"/>
              </a:spcAft>
              <a:buClr>
                <a:schemeClr val="dk1"/>
              </a:buClr>
              <a:buSzPts val="2800"/>
              <a:buAutoNum type="arabicParenR"/>
            </a:pPr>
            <a:r>
              <a:rPr lang="en-US"/>
              <a:t>Literature resources</a:t>
            </a:r>
            <a:endParaRPr/>
          </a:p>
          <a:p>
            <a:pPr indent="-514350" lvl="0" marL="514350" rtl="0" algn="l">
              <a:lnSpc>
                <a:spcPct val="90000"/>
              </a:lnSpc>
              <a:spcBef>
                <a:spcPts val="1000"/>
              </a:spcBef>
              <a:spcAft>
                <a:spcPts val="0"/>
              </a:spcAft>
              <a:buClr>
                <a:schemeClr val="dk1"/>
              </a:buClr>
              <a:buSzPts val="2800"/>
              <a:buAutoNum type="arabicParenR"/>
            </a:pPr>
            <a:r>
              <a:rPr lang="en-US"/>
              <a:t>In-situ data from sensors</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US"/>
              <a:t>If anyone is interested, I can discuss remote sensing data briefly as well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4"/>
          <p:cNvPicPr preferRelativeResize="0"/>
          <p:nvPr/>
        </p:nvPicPr>
        <p:blipFill rotWithShape="1">
          <a:blip r:embed="rId3">
            <a:alphaModFix/>
          </a:blip>
          <a:srcRect b="0" l="0" r="0" t="0"/>
          <a:stretch/>
        </p:blipFill>
        <p:spPr>
          <a:xfrm>
            <a:off x="1098912" y="0"/>
            <a:ext cx="9850327" cy="6957392"/>
          </a:xfrm>
          <a:prstGeom prst="rect">
            <a:avLst/>
          </a:prstGeom>
          <a:noFill/>
          <a:ln>
            <a:noFill/>
          </a:ln>
        </p:spPr>
      </p:pic>
      <p:sp>
        <p:nvSpPr>
          <p:cNvPr id="182" name="Google Shape;182;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83" name="Google Shape;183;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184" name="Google Shape;184;p24"/>
          <p:cNvSpPr/>
          <p:nvPr/>
        </p:nvSpPr>
        <p:spPr>
          <a:xfrm>
            <a:off x="2567608" y="2204864"/>
            <a:ext cx="6984776" cy="2304256"/>
          </a:xfrm>
          <a:prstGeom prst="roundRect">
            <a:avLst>
              <a:gd fmla="val 16667" name="adj"/>
            </a:avLst>
          </a:prstGeom>
          <a:solidFill>
            <a:srgbClr val="E46C0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lt1"/>
                </a:solidFill>
                <a:latin typeface="Calibri"/>
                <a:ea typeface="Calibri"/>
                <a:cs typeface="Calibri"/>
                <a:sym typeface="Calibri"/>
              </a:rPr>
              <a:t>Digitized herbarium specimens are one of our best sources of historical phenology data</a:t>
            </a:r>
            <a:endParaRPr/>
          </a:p>
          <a:p>
            <a:pPr indent="0" lvl="0" marL="0" marR="0" rtl="0" algn="ctr">
              <a:spcBef>
                <a:spcPts val="0"/>
              </a:spcBef>
              <a:spcAft>
                <a:spcPts val="0"/>
              </a:spcAft>
              <a:buNone/>
            </a:pPr>
            <a:r>
              <a:rPr lang="en-US" sz="2800">
                <a:solidFill>
                  <a:schemeClr val="lt1"/>
                </a:solidFill>
                <a:latin typeface="Calibri"/>
                <a:ea typeface="Calibri"/>
                <a:cs typeface="Calibri"/>
                <a:sym typeface="Calibri"/>
              </a:rPr>
              <a:t>but there are a lot of challenges and pitfalls</a:t>
            </a:r>
            <a:endParaRPr/>
          </a:p>
          <a:p>
            <a:pPr indent="0" lvl="0" marL="0" marR="0" rtl="0" algn="ctr">
              <a:spcBef>
                <a:spcPts val="0"/>
              </a:spcBef>
              <a:spcAft>
                <a:spcPts val="0"/>
              </a:spcAft>
              <a:buNone/>
            </a:pPr>
            <a:r>
              <a:rPr lang="en-US" sz="2800">
                <a:solidFill>
                  <a:schemeClr val="lt1"/>
                </a:solidFill>
                <a:latin typeface="Calibri"/>
                <a:ea typeface="Calibri"/>
                <a:cs typeface="Calibri"/>
                <a:sym typeface="Calibri"/>
              </a:rPr>
              <a:t>- Starting with “how to download them” </a:t>
            </a:r>
            <a:endParaRPr/>
          </a:p>
        </p:txBody>
      </p:sp>
      <p:sp>
        <p:nvSpPr>
          <p:cNvPr id="185" name="Google Shape;185;p24"/>
          <p:cNvSpPr txBox="1"/>
          <p:nvPr/>
        </p:nvSpPr>
        <p:spPr>
          <a:xfrm>
            <a:off x="839416" y="2263434"/>
            <a:ext cx="10153128" cy="2677734"/>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91" name="Google Shape;191;p25"/>
          <p:cNvPicPr preferRelativeResize="0"/>
          <p:nvPr/>
        </p:nvPicPr>
        <p:blipFill rotWithShape="1">
          <a:blip r:embed="rId3">
            <a:alphaModFix/>
          </a:blip>
          <a:srcRect b="27086" l="0" r="0" t="0"/>
          <a:stretch/>
        </p:blipFill>
        <p:spPr>
          <a:xfrm>
            <a:off x="1524000" y="-27384"/>
            <a:ext cx="9180512" cy="4908248"/>
          </a:xfrm>
          <a:prstGeom prst="rect">
            <a:avLst/>
          </a:prstGeom>
          <a:noFill/>
          <a:ln>
            <a:noFill/>
          </a:ln>
        </p:spPr>
      </p:pic>
      <p:sp>
        <p:nvSpPr>
          <p:cNvPr id="192" name="Google Shape;192;p25"/>
          <p:cNvSpPr/>
          <p:nvPr>
            <p:ph idx="1" type="body"/>
          </p:nvPr>
        </p:nvSpPr>
        <p:spPr>
          <a:xfrm>
            <a:off x="1513738" y="4952926"/>
            <a:ext cx="9180512" cy="1905075"/>
          </a:xfrm>
          <a:prstGeom prst="roundRect">
            <a:avLst>
              <a:gd fmla="val 16667" name="adj"/>
            </a:avLst>
          </a:prstGeom>
          <a:solidFill>
            <a:srgbClr val="D9D9D9">
              <a:alpha val="49803"/>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None/>
            </a:pPr>
            <a:r>
              <a:rPr lang="en-US">
                <a:solidFill>
                  <a:schemeClr val="dk1"/>
                </a:solidFill>
                <a:latin typeface="Calibri"/>
                <a:ea typeface="Calibri"/>
                <a:cs typeface="Calibri"/>
                <a:sym typeface="Calibri"/>
              </a:rPr>
              <a:t>iDigBio is a great source of image data.  For maximum coverage, you should download specimens from GBIF and Symbiota as well.  You should filter for records with images if you want to score phenology (not always a requirement)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98" name="Google Shape;198;p26"/>
          <p:cNvPicPr preferRelativeResize="0"/>
          <p:nvPr/>
        </p:nvPicPr>
        <p:blipFill rotWithShape="1">
          <a:blip r:embed="rId3">
            <a:alphaModFix/>
          </a:blip>
          <a:srcRect b="27086" l="0" r="0" t="0"/>
          <a:stretch/>
        </p:blipFill>
        <p:spPr>
          <a:xfrm>
            <a:off x="0" y="54474"/>
            <a:ext cx="5167312" cy="2762640"/>
          </a:xfrm>
          <a:prstGeom prst="rect">
            <a:avLst/>
          </a:prstGeom>
          <a:noFill/>
          <a:ln>
            <a:noFill/>
          </a:ln>
        </p:spPr>
      </p:pic>
      <p:sp>
        <p:nvSpPr>
          <p:cNvPr id="199" name="Google Shape;199;p26"/>
          <p:cNvSpPr/>
          <p:nvPr>
            <p:ph idx="1" type="body"/>
          </p:nvPr>
        </p:nvSpPr>
        <p:spPr>
          <a:xfrm>
            <a:off x="633046" y="4952926"/>
            <a:ext cx="10816492" cy="1905075"/>
          </a:xfrm>
          <a:prstGeom prst="roundRect">
            <a:avLst>
              <a:gd fmla="val 16667" name="adj"/>
            </a:avLst>
          </a:prstGeom>
          <a:solidFill>
            <a:srgbClr val="D9D9D9">
              <a:alpha val="49803"/>
            </a:srgb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None/>
            </a:pPr>
            <a:r>
              <a:rPr lang="en-US">
                <a:solidFill>
                  <a:schemeClr val="dk1"/>
                </a:solidFill>
                <a:latin typeface="Calibri"/>
                <a:ea typeface="Calibri"/>
                <a:cs typeface="Calibri"/>
                <a:sym typeface="Calibri"/>
              </a:rPr>
              <a:t>You will want to use R or the web portal itself to search for occurrence datasets for taxa of interest.  Combining data across portals is a pain because field names are less consistent that you’d hope for given these are all Darwin Core compliant</a:t>
            </a:r>
            <a:endParaRPr/>
          </a:p>
        </p:txBody>
      </p:sp>
      <p:pic>
        <p:nvPicPr>
          <p:cNvPr id="200" name="Google Shape;200;p26"/>
          <p:cNvPicPr preferRelativeResize="0"/>
          <p:nvPr/>
        </p:nvPicPr>
        <p:blipFill rotWithShape="1">
          <a:blip r:embed="rId4">
            <a:alphaModFix/>
          </a:blip>
          <a:srcRect b="0" l="0" r="0" t="0"/>
          <a:stretch/>
        </p:blipFill>
        <p:spPr>
          <a:xfrm>
            <a:off x="3350382" y="2021671"/>
            <a:ext cx="4910173" cy="2814658"/>
          </a:xfrm>
          <a:prstGeom prst="rect">
            <a:avLst/>
          </a:prstGeom>
          <a:noFill/>
          <a:ln>
            <a:noFill/>
          </a:ln>
        </p:spPr>
      </p:pic>
      <p:pic>
        <p:nvPicPr>
          <p:cNvPr id="201" name="Google Shape;201;p26"/>
          <p:cNvPicPr preferRelativeResize="0"/>
          <p:nvPr/>
        </p:nvPicPr>
        <p:blipFill rotWithShape="1">
          <a:blip r:embed="rId5">
            <a:alphaModFix/>
          </a:blip>
          <a:srcRect b="0" l="0" r="0" t="0"/>
          <a:stretch/>
        </p:blipFill>
        <p:spPr>
          <a:xfrm>
            <a:off x="7218268" y="130161"/>
            <a:ext cx="4918014" cy="345203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SO YOU GET A GIANT CSV FILE – WHAT NEXT?</a:t>
            </a:r>
            <a:endParaRPr/>
          </a:p>
        </p:txBody>
      </p:sp>
      <p:sp>
        <p:nvSpPr>
          <p:cNvPr id="207" name="Google Shape;207;p27"/>
          <p:cNvSpPr/>
          <p:nvPr>
            <p:ph idx="1" type="body"/>
          </p:nvPr>
        </p:nvSpPr>
        <p:spPr>
          <a:xfrm>
            <a:off x="9117813" y="1111012"/>
            <a:ext cx="2953934" cy="5446096"/>
          </a:xfrm>
          <a:prstGeom prst="roundRect">
            <a:avLst>
              <a:gd fmla="val 16667" name="adj"/>
            </a:avLst>
          </a:prstGeom>
          <a:solidFill>
            <a:srgbClr val="D9D9D9">
              <a:alpha val="49803"/>
            </a:srgbClr>
          </a:solidFill>
          <a:ln>
            <a:noFill/>
          </a:ln>
        </p:spPr>
        <p:txBody>
          <a:bodyPr anchorCtr="0" anchor="ctr" bIns="45700" lIns="91425" spcFirstLastPara="1" rIns="91425" wrap="square" tIns="45700">
            <a:normAutofit/>
          </a:bodyPr>
          <a:lstStyle/>
          <a:p>
            <a:pPr indent="0" lvl="0" marL="0" rtl="0" algn="ctr">
              <a:lnSpc>
                <a:spcPct val="70000"/>
              </a:lnSpc>
              <a:spcBef>
                <a:spcPts val="0"/>
              </a:spcBef>
              <a:spcAft>
                <a:spcPts val="0"/>
              </a:spcAft>
              <a:buClr>
                <a:schemeClr val="dk1"/>
              </a:buClr>
              <a:buSzPts val="1750"/>
              <a:buNone/>
            </a:pPr>
            <a:r>
              <a:rPr lang="en-US" sz="1750">
                <a:solidFill>
                  <a:schemeClr val="dk1"/>
                </a:solidFill>
                <a:latin typeface="Calibri"/>
                <a:ea typeface="Calibri"/>
                <a:cs typeface="Calibri"/>
                <a:sym typeface="Calibri"/>
              </a:rPr>
              <a:t>How to process this giant download?</a:t>
            </a:r>
            <a:endParaRPr/>
          </a:p>
          <a:p>
            <a:pPr indent="0" lvl="0" marL="0" rtl="0" algn="ctr">
              <a:lnSpc>
                <a:spcPct val="100000"/>
              </a:lnSpc>
              <a:spcBef>
                <a:spcPts val="0"/>
              </a:spcBef>
              <a:spcAft>
                <a:spcPts val="0"/>
              </a:spcAft>
              <a:buClr>
                <a:schemeClr val="dk1"/>
              </a:buClr>
              <a:buSzPts val="875"/>
              <a:buNone/>
            </a:pPr>
            <a:r>
              <a:t/>
            </a:r>
            <a:endParaRPr sz="875">
              <a:solidFill>
                <a:schemeClr val="dk1"/>
              </a:solidFill>
            </a:endParaRPr>
          </a:p>
          <a:p>
            <a:pPr indent="-228600" lvl="0" marL="228600" rtl="0" algn="l">
              <a:lnSpc>
                <a:spcPct val="70000"/>
              </a:lnSpc>
              <a:spcBef>
                <a:spcPts val="1000"/>
              </a:spcBef>
              <a:spcAft>
                <a:spcPts val="0"/>
              </a:spcAft>
              <a:buClr>
                <a:schemeClr val="dk1"/>
              </a:buClr>
              <a:buSzPts val="1750"/>
              <a:buChar char="•"/>
            </a:pPr>
            <a:r>
              <a:rPr lang="en-US" sz="1750">
                <a:solidFill>
                  <a:schemeClr val="dk1"/>
                </a:solidFill>
                <a:latin typeface="Calibri"/>
                <a:ea typeface="Calibri"/>
                <a:cs typeface="Calibri"/>
                <a:sym typeface="Calibri"/>
              </a:rPr>
              <a:t>Tidyverse is your friend</a:t>
            </a:r>
            <a:endParaRPr/>
          </a:p>
          <a:p>
            <a:pPr indent="-228600" lvl="0" marL="228600" rtl="0" algn="l">
              <a:lnSpc>
                <a:spcPct val="70000"/>
              </a:lnSpc>
              <a:spcBef>
                <a:spcPts val="1000"/>
              </a:spcBef>
              <a:spcAft>
                <a:spcPts val="0"/>
              </a:spcAft>
              <a:buClr>
                <a:schemeClr val="dk1"/>
              </a:buClr>
              <a:buSzPts val="1750"/>
              <a:buChar char="•"/>
            </a:pPr>
            <a:r>
              <a:rPr lang="en-US" sz="1750">
                <a:solidFill>
                  <a:schemeClr val="dk1"/>
                </a:solidFill>
                <a:latin typeface="Calibri"/>
                <a:ea typeface="Calibri"/>
                <a:cs typeface="Calibri"/>
                <a:sym typeface="Calibri"/>
              </a:rPr>
              <a:t>For example,use </a:t>
            </a:r>
            <a:r>
              <a:rPr b="1" lang="en-US" sz="1750">
                <a:solidFill>
                  <a:schemeClr val="dk1"/>
                </a:solidFill>
                <a:latin typeface="Calibri"/>
                <a:ea typeface="Calibri"/>
                <a:cs typeface="Calibri"/>
                <a:sym typeface="Calibri"/>
              </a:rPr>
              <a:t>dplyr::select </a:t>
            </a:r>
            <a:r>
              <a:rPr lang="en-US" sz="1750">
                <a:solidFill>
                  <a:schemeClr val="dk1"/>
                </a:solidFill>
                <a:latin typeface="Calibri"/>
                <a:ea typeface="Calibri"/>
                <a:cs typeface="Calibri"/>
                <a:sym typeface="Calibri"/>
              </a:rPr>
              <a:t>to choose a small subset of fields.</a:t>
            </a:r>
            <a:endParaRPr/>
          </a:p>
          <a:p>
            <a:pPr indent="-228600" lvl="0" marL="228600" rtl="0" algn="l">
              <a:lnSpc>
                <a:spcPct val="70000"/>
              </a:lnSpc>
              <a:spcBef>
                <a:spcPts val="1000"/>
              </a:spcBef>
              <a:spcAft>
                <a:spcPts val="0"/>
              </a:spcAft>
              <a:buClr>
                <a:schemeClr val="dk1"/>
              </a:buClr>
              <a:buSzPts val="1750"/>
              <a:buChar char="•"/>
            </a:pPr>
            <a:r>
              <a:rPr lang="en-US" sz="1750">
                <a:solidFill>
                  <a:schemeClr val="dk1"/>
                </a:solidFill>
                <a:latin typeface="Calibri"/>
                <a:ea typeface="Calibri"/>
                <a:cs typeface="Calibri"/>
                <a:sym typeface="Calibri"/>
              </a:rPr>
              <a:t>For phenology I often just keep:  </a:t>
            </a:r>
            <a:r>
              <a:rPr b="1" lang="en-US" sz="1750">
                <a:solidFill>
                  <a:schemeClr val="dk1"/>
                </a:solidFill>
                <a:latin typeface="Calibri"/>
                <a:ea typeface="Calibri"/>
                <a:cs typeface="Calibri"/>
                <a:sym typeface="Calibri"/>
              </a:rPr>
              <a:t>id field (coreid for iDB)</a:t>
            </a:r>
            <a:r>
              <a:rPr lang="en-US" sz="1750">
                <a:solidFill>
                  <a:schemeClr val="dk1"/>
                </a:solidFill>
                <a:latin typeface="Calibri"/>
                <a:ea typeface="Calibri"/>
                <a:cs typeface="Calibri"/>
                <a:sym typeface="Calibri"/>
              </a:rPr>
              <a:t>, </a:t>
            </a:r>
            <a:r>
              <a:rPr b="1" lang="en-US" sz="1750">
                <a:solidFill>
                  <a:schemeClr val="dk1"/>
                </a:solidFill>
                <a:latin typeface="Calibri"/>
                <a:ea typeface="Calibri"/>
                <a:cs typeface="Calibri"/>
                <a:sym typeface="Calibri"/>
              </a:rPr>
              <a:t>recordedBy</a:t>
            </a:r>
            <a:r>
              <a:rPr lang="en-US" sz="1750">
                <a:solidFill>
                  <a:schemeClr val="dk1"/>
                </a:solidFill>
                <a:latin typeface="Calibri"/>
                <a:ea typeface="Calibri"/>
                <a:cs typeface="Calibri"/>
                <a:sym typeface="Calibri"/>
              </a:rPr>
              <a:t>, </a:t>
            </a:r>
            <a:r>
              <a:rPr b="1" lang="en-US" sz="1750">
                <a:solidFill>
                  <a:schemeClr val="dk1"/>
                </a:solidFill>
                <a:latin typeface="Calibri"/>
                <a:ea typeface="Calibri"/>
                <a:cs typeface="Calibri"/>
                <a:sym typeface="Calibri"/>
              </a:rPr>
              <a:t>country</a:t>
            </a:r>
            <a:r>
              <a:rPr lang="en-US" sz="1750">
                <a:solidFill>
                  <a:schemeClr val="dk1"/>
                </a:solidFill>
                <a:latin typeface="Calibri"/>
                <a:ea typeface="Calibri"/>
                <a:cs typeface="Calibri"/>
                <a:sym typeface="Calibri"/>
              </a:rPr>
              <a:t>, </a:t>
            </a:r>
            <a:r>
              <a:rPr b="1" lang="en-US" sz="1750">
                <a:solidFill>
                  <a:schemeClr val="dk1"/>
                </a:solidFill>
                <a:latin typeface="Calibri"/>
                <a:ea typeface="Calibri"/>
                <a:cs typeface="Calibri"/>
                <a:sym typeface="Calibri"/>
              </a:rPr>
              <a:t>state</a:t>
            </a:r>
            <a:r>
              <a:rPr lang="en-US" sz="1750">
                <a:solidFill>
                  <a:schemeClr val="dk1"/>
                </a:solidFill>
                <a:latin typeface="Calibri"/>
                <a:ea typeface="Calibri"/>
                <a:cs typeface="Calibri"/>
                <a:sym typeface="Calibri"/>
              </a:rPr>
              <a:t>, </a:t>
            </a:r>
            <a:r>
              <a:rPr b="1" lang="en-US" sz="1750">
                <a:solidFill>
                  <a:schemeClr val="dk1"/>
                </a:solidFill>
                <a:latin typeface="Calibri"/>
                <a:ea typeface="Calibri"/>
                <a:cs typeface="Calibri"/>
                <a:sym typeface="Calibri"/>
              </a:rPr>
              <a:t>county</a:t>
            </a:r>
            <a:r>
              <a:rPr lang="en-US" sz="1750">
                <a:solidFill>
                  <a:schemeClr val="dk1"/>
                </a:solidFill>
                <a:latin typeface="Calibri"/>
                <a:ea typeface="Calibri"/>
                <a:cs typeface="Calibri"/>
                <a:sym typeface="Calibri"/>
              </a:rPr>
              <a:t>, </a:t>
            </a:r>
            <a:r>
              <a:rPr b="1" lang="en-US" sz="1750">
                <a:solidFill>
                  <a:schemeClr val="dk1"/>
                </a:solidFill>
                <a:latin typeface="Calibri"/>
                <a:ea typeface="Calibri"/>
                <a:cs typeface="Calibri"/>
                <a:sym typeface="Calibri"/>
              </a:rPr>
              <a:t>eventData</a:t>
            </a:r>
            <a:r>
              <a:rPr lang="en-US" sz="1750">
                <a:solidFill>
                  <a:schemeClr val="dk1"/>
                </a:solidFill>
                <a:latin typeface="Calibri"/>
                <a:ea typeface="Calibri"/>
                <a:cs typeface="Calibri"/>
                <a:sym typeface="Calibri"/>
              </a:rPr>
              <a:t>, </a:t>
            </a:r>
            <a:r>
              <a:rPr b="1" lang="en-US" sz="1750">
                <a:solidFill>
                  <a:schemeClr val="dk1"/>
                </a:solidFill>
                <a:latin typeface="Calibri"/>
                <a:ea typeface="Calibri"/>
                <a:cs typeface="Calibri"/>
                <a:sym typeface="Calibri"/>
              </a:rPr>
              <a:t>scientificName</a:t>
            </a:r>
            <a:r>
              <a:rPr lang="en-US" sz="1750">
                <a:solidFill>
                  <a:schemeClr val="dk1"/>
                </a:solidFill>
                <a:latin typeface="Calibri"/>
                <a:ea typeface="Calibri"/>
                <a:cs typeface="Calibri"/>
                <a:sym typeface="Calibri"/>
              </a:rPr>
              <a:t> and </a:t>
            </a:r>
            <a:r>
              <a:rPr b="1" lang="en-US" sz="1750">
                <a:solidFill>
                  <a:schemeClr val="dk1"/>
                </a:solidFill>
                <a:latin typeface="Calibri"/>
                <a:ea typeface="Calibri"/>
                <a:cs typeface="Calibri"/>
                <a:sym typeface="Calibri"/>
              </a:rPr>
              <a:t>mediaRecords</a:t>
            </a:r>
            <a:r>
              <a:rPr lang="en-US" sz="1750">
                <a:solidFill>
                  <a:schemeClr val="dk1"/>
                </a:solidFill>
                <a:latin typeface="Calibri"/>
                <a:ea typeface="Calibri"/>
                <a:cs typeface="Calibri"/>
                <a:sym typeface="Calibri"/>
              </a:rPr>
              <a:t> </a:t>
            </a:r>
            <a:endParaRPr/>
          </a:p>
          <a:p>
            <a:pPr indent="-228600" lvl="0" marL="228600" rtl="0" algn="l">
              <a:lnSpc>
                <a:spcPct val="70000"/>
              </a:lnSpc>
              <a:spcBef>
                <a:spcPts val="1000"/>
              </a:spcBef>
              <a:spcAft>
                <a:spcPts val="0"/>
              </a:spcAft>
              <a:buClr>
                <a:schemeClr val="dk1"/>
              </a:buClr>
              <a:buSzPts val="1750"/>
              <a:buChar char="•"/>
            </a:pPr>
            <a:r>
              <a:rPr lang="en-US" sz="1750">
                <a:solidFill>
                  <a:schemeClr val="dk1"/>
                </a:solidFill>
                <a:latin typeface="Calibri"/>
                <a:ea typeface="Calibri"/>
                <a:cs typeface="Calibri"/>
                <a:sym typeface="Calibri"/>
              </a:rPr>
              <a:t>I also love the package “</a:t>
            </a:r>
            <a:r>
              <a:rPr b="1" lang="en-US" sz="1750">
                <a:solidFill>
                  <a:schemeClr val="dk1"/>
                </a:solidFill>
                <a:latin typeface="Calibri"/>
                <a:ea typeface="Calibri"/>
                <a:cs typeface="Calibri"/>
                <a:sym typeface="Calibri"/>
              </a:rPr>
              <a:t>anytime</a:t>
            </a:r>
            <a:r>
              <a:rPr lang="en-US" sz="1750">
                <a:solidFill>
                  <a:schemeClr val="dk1"/>
                </a:solidFill>
                <a:latin typeface="Calibri"/>
                <a:ea typeface="Calibri"/>
                <a:cs typeface="Calibri"/>
                <a:sym typeface="Calibri"/>
              </a:rPr>
              <a:t>” for helping to manage dates – dates often are a REAL problem along multiple dimension.</a:t>
            </a:r>
            <a:endParaRPr/>
          </a:p>
          <a:p>
            <a:pPr indent="0" lvl="0" marL="0" rtl="0" algn="l">
              <a:lnSpc>
                <a:spcPct val="70000"/>
              </a:lnSpc>
              <a:spcBef>
                <a:spcPts val="1000"/>
              </a:spcBef>
              <a:spcAft>
                <a:spcPts val="0"/>
              </a:spcAft>
              <a:buClr>
                <a:schemeClr val="dk1"/>
              </a:buClr>
              <a:buSzPts val="1750"/>
              <a:buNone/>
            </a:pPr>
            <a:r>
              <a:t/>
            </a:r>
            <a:endParaRPr i="1" sz="1750">
              <a:solidFill>
                <a:schemeClr val="dk1"/>
              </a:solidFill>
            </a:endParaRPr>
          </a:p>
        </p:txBody>
      </p:sp>
      <p:pic>
        <p:nvPicPr>
          <p:cNvPr id="208" name="Google Shape;208;p27"/>
          <p:cNvPicPr preferRelativeResize="0"/>
          <p:nvPr/>
        </p:nvPicPr>
        <p:blipFill rotWithShape="1">
          <a:blip r:embed="rId3">
            <a:alphaModFix/>
          </a:blip>
          <a:srcRect b="0" l="0" r="0" t="0"/>
          <a:stretch/>
        </p:blipFill>
        <p:spPr>
          <a:xfrm>
            <a:off x="120253" y="1690688"/>
            <a:ext cx="8888145" cy="3564256"/>
          </a:xfrm>
          <a:prstGeom prst="rect">
            <a:avLst/>
          </a:prstGeom>
          <a:noFill/>
          <a:ln>
            <a:noFill/>
          </a:ln>
        </p:spPr>
      </p:pic>
      <p:sp>
        <p:nvSpPr>
          <p:cNvPr id="209" name="Google Shape;209;p27"/>
          <p:cNvSpPr txBox="1"/>
          <p:nvPr/>
        </p:nvSpPr>
        <p:spPr>
          <a:xfrm>
            <a:off x="1101969" y="5548923"/>
            <a:ext cx="671671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 snippet of a data download from iDigBio for </a:t>
            </a:r>
            <a:r>
              <a:rPr i="1" lang="en-US" sz="1800">
                <a:solidFill>
                  <a:schemeClr val="dk1"/>
                </a:solidFill>
                <a:latin typeface="Calibri"/>
                <a:ea typeface="Calibri"/>
                <a:cs typeface="Calibri"/>
                <a:sym typeface="Calibri"/>
              </a:rPr>
              <a:t>Acer</a:t>
            </a:r>
            <a:r>
              <a:rPr lang="en-US" sz="1800">
                <a:solidFill>
                  <a:schemeClr val="dk1"/>
                </a:solidFill>
                <a:latin typeface="Calibri"/>
                <a:ea typeface="Calibri"/>
                <a:cs typeface="Calibri"/>
                <a:sym typeface="Calibri"/>
              </a:rPr>
              <a:t> specimens.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Full dataset has &gt; 85 COLUMNS (!) and mixes Darwin Core and iDigBio</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-specific fields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type="title"/>
          </p:nvPr>
        </p:nvSpPr>
        <p:spPr>
          <a:xfrm>
            <a:off x="838200" y="8317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Specimen record and dates – things that make me cry</a:t>
            </a:r>
            <a:endParaRPr/>
          </a:p>
        </p:txBody>
      </p:sp>
      <p:pic>
        <p:nvPicPr>
          <p:cNvPr descr="Sad. - Imgflip" id="215" name="Google Shape;215;p28"/>
          <p:cNvPicPr preferRelativeResize="0"/>
          <p:nvPr/>
        </p:nvPicPr>
        <p:blipFill rotWithShape="1">
          <a:blip r:embed="rId3">
            <a:alphaModFix/>
          </a:blip>
          <a:srcRect b="0" l="0" r="0" t="0"/>
          <a:stretch/>
        </p:blipFill>
        <p:spPr>
          <a:xfrm>
            <a:off x="7823688" y="1179642"/>
            <a:ext cx="3201377" cy="2658048"/>
          </a:xfrm>
          <a:prstGeom prst="rect">
            <a:avLst/>
          </a:prstGeom>
          <a:noFill/>
          <a:ln>
            <a:noFill/>
          </a:ln>
        </p:spPr>
      </p:pic>
      <p:sp>
        <p:nvSpPr>
          <p:cNvPr id="216" name="Google Shape;216;p28"/>
          <p:cNvSpPr txBox="1"/>
          <p:nvPr/>
        </p:nvSpPr>
        <p:spPr>
          <a:xfrm>
            <a:off x="1033692" y="1416040"/>
            <a:ext cx="5056065"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   Improbable dates:   7/1/1032 or 12/30/4092</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2.    Dates that only have month and year but are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listed on the first of the month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3.   Dates that are transposed, for example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3/6/1989 as digitized but actual date is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6/3/1989</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eriod" startAt="4"/>
            </a:pPr>
            <a:r>
              <a:rPr lang="en-US" sz="1800">
                <a:solidFill>
                  <a:schemeClr val="dk1"/>
                </a:solidFill>
                <a:latin typeface="Calibri"/>
                <a:ea typeface="Calibri"/>
                <a:cs typeface="Calibri"/>
                <a:sym typeface="Calibri"/>
              </a:rPr>
              <a:t>While #1 is bad, it can be filtered easily.  #2 and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#3 are real pains that need careful attention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17" name="Google Shape;217;p28"/>
          <p:cNvPicPr preferRelativeResize="0"/>
          <p:nvPr/>
        </p:nvPicPr>
        <p:blipFill rotWithShape="1">
          <a:blip r:embed="rId4">
            <a:alphaModFix/>
          </a:blip>
          <a:srcRect b="0" l="0" r="0" t="0"/>
          <a:stretch/>
        </p:blipFill>
        <p:spPr>
          <a:xfrm>
            <a:off x="7395902" y="4503096"/>
            <a:ext cx="4200556" cy="2214579"/>
          </a:xfrm>
          <a:prstGeom prst="rect">
            <a:avLst/>
          </a:prstGeom>
          <a:noFill/>
          <a:ln>
            <a:noFill/>
          </a:ln>
        </p:spPr>
      </p:pic>
      <p:cxnSp>
        <p:nvCxnSpPr>
          <p:cNvPr id="218" name="Google Shape;218;p28"/>
          <p:cNvCxnSpPr/>
          <p:nvPr/>
        </p:nvCxnSpPr>
        <p:spPr>
          <a:xfrm>
            <a:off x="5391150" y="2419350"/>
            <a:ext cx="2153992" cy="2273300"/>
          </a:xfrm>
          <a:prstGeom prst="straightConnector1">
            <a:avLst/>
          </a:prstGeom>
          <a:noFill/>
          <a:ln cap="flat" cmpd="sng" w="9525">
            <a:solidFill>
              <a:schemeClr val="accent1"/>
            </a:solidFill>
            <a:prstDash val="solid"/>
            <a:miter lim="800000"/>
            <a:headEnd len="sm" w="sm" type="none"/>
            <a:tailEnd len="med" w="med" type="triangle"/>
          </a:ln>
        </p:spPr>
      </p:cxnSp>
      <p:pic>
        <p:nvPicPr>
          <p:cNvPr id="219" name="Google Shape;219;p28"/>
          <p:cNvPicPr preferRelativeResize="0"/>
          <p:nvPr/>
        </p:nvPicPr>
        <p:blipFill rotWithShape="1">
          <a:blip r:embed="rId5">
            <a:alphaModFix/>
          </a:blip>
          <a:srcRect b="0" l="0" r="0" t="0"/>
          <a:stretch/>
        </p:blipFill>
        <p:spPr>
          <a:xfrm>
            <a:off x="2689018" y="4725480"/>
            <a:ext cx="3957685" cy="2220380"/>
          </a:xfrm>
          <a:prstGeom prst="rect">
            <a:avLst/>
          </a:prstGeom>
          <a:noFill/>
          <a:ln>
            <a:noFill/>
          </a:ln>
        </p:spPr>
      </p:pic>
      <p:cxnSp>
        <p:nvCxnSpPr>
          <p:cNvPr id="220" name="Google Shape;220;p28"/>
          <p:cNvCxnSpPr/>
          <p:nvPr/>
        </p:nvCxnSpPr>
        <p:spPr>
          <a:xfrm rot="10800000">
            <a:off x="6216650" y="5688266"/>
            <a:ext cx="1036058" cy="0"/>
          </a:xfrm>
          <a:prstGeom prst="straightConnector1">
            <a:avLst/>
          </a:prstGeom>
          <a:noFill/>
          <a:ln cap="flat" cmpd="sng" w="9525">
            <a:solidFill>
              <a:schemeClr val="accent1"/>
            </a:solidFill>
            <a:prstDash val="solid"/>
            <a:miter lim="800000"/>
            <a:headEnd len="sm" w="sm" type="none"/>
            <a:tailEnd len="med" w="med" type="triangle"/>
          </a:ln>
        </p:spPr>
      </p:cxnSp>
      <p:sp>
        <p:nvSpPr>
          <p:cNvPr id="221" name="Google Shape;221;p28"/>
          <p:cNvSpPr txBox="1"/>
          <p:nvPr/>
        </p:nvSpPr>
        <p:spPr>
          <a:xfrm>
            <a:off x="5930900" y="5056830"/>
            <a:ext cx="187373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Filter out 1</a:t>
            </a:r>
            <a:r>
              <a:rPr baseline="30000" lang="en-US" sz="1600">
                <a:solidFill>
                  <a:schemeClr val="dk1"/>
                </a:solidFill>
                <a:latin typeface="Calibri"/>
                <a:ea typeface="Calibri"/>
                <a:cs typeface="Calibri"/>
                <a:sym typeface="Calibri"/>
              </a:rPr>
              <a:t>st</a:t>
            </a:r>
            <a:r>
              <a:rPr lang="en-US" sz="1600">
                <a:solidFill>
                  <a:schemeClr val="dk1"/>
                </a:solidFill>
                <a:latin typeface="Calibri"/>
                <a:ea typeface="Calibri"/>
                <a:cs typeface="Calibri"/>
                <a:sym typeface="Calibri"/>
              </a:rPr>
              <a:t> of month recs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227" name="Google Shape;227;p29"/>
          <p:cNvPicPr preferRelativeResize="0"/>
          <p:nvPr>
            <p:ph idx="1" type="body"/>
          </p:nvPr>
        </p:nvPicPr>
        <p:blipFill rotWithShape="1">
          <a:blip r:embed="rId3">
            <a:alphaModFix/>
          </a:blip>
          <a:srcRect b="0" l="0" r="6982" t="0"/>
          <a:stretch/>
        </p:blipFill>
        <p:spPr>
          <a:xfrm>
            <a:off x="0" y="-585421"/>
            <a:ext cx="12926646" cy="8603112"/>
          </a:xfrm>
          <a:prstGeom prst="rect">
            <a:avLst/>
          </a:prstGeom>
          <a:noFill/>
          <a:ln>
            <a:noFill/>
          </a:ln>
        </p:spPr>
      </p:pic>
      <p:pic>
        <p:nvPicPr>
          <p:cNvPr descr="upload.wikimedia.org/wikipedia/commons/1/1b/R_l..." id="228" name="Google Shape;228;p29"/>
          <p:cNvPicPr preferRelativeResize="0"/>
          <p:nvPr/>
        </p:nvPicPr>
        <p:blipFill rotWithShape="1">
          <a:blip r:embed="rId4">
            <a:alphaModFix/>
          </a:blip>
          <a:srcRect b="0" l="0" r="0" t="0"/>
          <a:stretch/>
        </p:blipFill>
        <p:spPr>
          <a:xfrm>
            <a:off x="1266092" y="4194540"/>
            <a:ext cx="948715" cy="736649"/>
          </a:xfrm>
          <a:prstGeom prst="rect">
            <a:avLst/>
          </a:prstGeom>
          <a:noFill/>
          <a:ln>
            <a:noFill/>
          </a:ln>
        </p:spPr>
      </p:pic>
      <p:sp>
        <p:nvSpPr>
          <p:cNvPr id="229" name="Google Shape;229;p29"/>
          <p:cNvSpPr txBox="1"/>
          <p:nvPr/>
        </p:nvSpPr>
        <p:spPr>
          <a:xfrm>
            <a:off x="4947142" y="711201"/>
            <a:ext cx="6854092" cy="55707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Let’s Put This into a Recipe, Part 1: Assembling your data across aggregators:</a:t>
            </a:r>
            <a:endParaRPr/>
          </a:p>
          <a:p>
            <a:pPr indent="0" lvl="0" marL="0" marR="0" rtl="0" algn="l">
              <a:spcBef>
                <a:spcPts val="300"/>
              </a:spcBef>
              <a:spcAft>
                <a:spcPts val="0"/>
              </a:spcAft>
              <a:buNone/>
            </a:pPr>
            <a:r>
              <a:t/>
            </a:r>
            <a:endParaRPr sz="2400">
              <a:solidFill>
                <a:schemeClr val="dk1"/>
              </a:solidFill>
              <a:latin typeface="Calibri"/>
              <a:ea typeface="Calibri"/>
              <a:cs typeface="Calibri"/>
              <a:sym typeface="Calibri"/>
            </a:endParaRPr>
          </a:p>
          <a:p>
            <a:pPr indent="-342900" lvl="0" marL="342900" marR="0" rtl="0" algn="l">
              <a:spcBef>
                <a:spcPts val="300"/>
              </a:spcBef>
              <a:spcAft>
                <a:spcPts val="0"/>
              </a:spcAft>
              <a:buClr>
                <a:schemeClr val="dk1"/>
              </a:buClr>
              <a:buSzPts val="2400"/>
              <a:buFont typeface="Arial"/>
              <a:buChar char="-"/>
            </a:pPr>
            <a:r>
              <a:rPr lang="en-US" sz="2400">
                <a:solidFill>
                  <a:schemeClr val="dk1"/>
                </a:solidFill>
                <a:latin typeface="Arial"/>
                <a:ea typeface="Arial"/>
                <a:cs typeface="Arial"/>
                <a:sym typeface="Arial"/>
              </a:rPr>
              <a:t>Download occurrence data from aggregators</a:t>
            </a:r>
            <a:endParaRPr/>
          </a:p>
          <a:p>
            <a:pPr indent="-342900" lvl="0" marL="342900" marR="0" rtl="0" algn="l">
              <a:spcBef>
                <a:spcPts val="300"/>
              </a:spcBef>
              <a:spcAft>
                <a:spcPts val="0"/>
              </a:spcAft>
              <a:buClr>
                <a:schemeClr val="dk1"/>
              </a:buClr>
              <a:buSzPts val="2400"/>
              <a:buFont typeface="Arial"/>
              <a:buChar char="-"/>
            </a:pPr>
            <a:r>
              <a:rPr lang="en-US" sz="2400">
                <a:solidFill>
                  <a:schemeClr val="dk1"/>
                </a:solidFill>
                <a:latin typeface="Arial"/>
                <a:ea typeface="Arial"/>
                <a:cs typeface="Arial"/>
                <a:sym typeface="Arial"/>
              </a:rPr>
              <a:t>Reduce your fields to a core set needed </a:t>
            </a:r>
            <a:endParaRPr/>
          </a:p>
          <a:p>
            <a:pPr indent="-342900" lvl="0" marL="342900" marR="0" rtl="0" algn="l">
              <a:spcBef>
                <a:spcPts val="300"/>
              </a:spcBef>
              <a:spcAft>
                <a:spcPts val="0"/>
              </a:spcAft>
              <a:buClr>
                <a:schemeClr val="dk1"/>
              </a:buClr>
              <a:buSzPts val="2400"/>
              <a:buFont typeface="Arial"/>
              <a:buChar char="-"/>
            </a:pPr>
            <a:r>
              <a:rPr lang="en-US" sz="2400">
                <a:solidFill>
                  <a:schemeClr val="dk1"/>
                </a:solidFill>
                <a:latin typeface="Arial"/>
                <a:ea typeface="Arial"/>
                <a:cs typeface="Arial"/>
                <a:sym typeface="Arial"/>
              </a:rPr>
              <a:t>Use anytime and/or lubridate to help assure data formats are ok  </a:t>
            </a:r>
            <a:endParaRPr/>
          </a:p>
          <a:p>
            <a:pPr indent="-342900" lvl="0" marL="342900" marR="0" rtl="0" algn="l">
              <a:spcBef>
                <a:spcPts val="300"/>
              </a:spcBef>
              <a:spcAft>
                <a:spcPts val="0"/>
              </a:spcAft>
              <a:buClr>
                <a:schemeClr val="dk1"/>
              </a:buClr>
              <a:buSzPts val="2400"/>
              <a:buFont typeface="Arial"/>
              <a:buChar char="-"/>
            </a:pPr>
            <a:r>
              <a:rPr lang="en-US" sz="2400">
                <a:solidFill>
                  <a:schemeClr val="dk1"/>
                </a:solidFill>
                <a:latin typeface="Arial"/>
                <a:ea typeface="Arial"/>
                <a:cs typeface="Arial"/>
                <a:sym typeface="Arial"/>
              </a:rPr>
              <a:t>Add a field that reminds you which record came from which aggregator (e.g. </a:t>
            </a:r>
            <a:r>
              <a:rPr b="1" lang="en-US" sz="2400">
                <a:solidFill>
                  <a:schemeClr val="dk1"/>
                </a:solidFill>
                <a:latin typeface="Arial"/>
                <a:ea typeface="Arial"/>
                <a:cs typeface="Arial"/>
                <a:sym typeface="Arial"/>
              </a:rPr>
              <a:t>dplyr::mutate(dsource="iDigBio") </a:t>
            </a:r>
            <a:r>
              <a:rPr lang="en-US" sz="2400">
                <a:solidFill>
                  <a:schemeClr val="dk1"/>
                </a:solidFill>
                <a:latin typeface="Arial"/>
                <a:ea typeface="Arial"/>
                <a:cs typeface="Arial"/>
                <a:sym typeface="Arial"/>
              </a:rPr>
              <a:t>)</a:t>
            </a:r>
            <a:endParaRPr/>
          </a:p>
          <a:p>
            <a:pPr indent="-342900" lvl="0" marL="342900" marR="0" rtl="0" algn="l">
              <a:spcBef>
                <a:spcPts val="300"/>
              </a:spcBef>
              <a:spcAft>
                <a:spcPts val="0"/>
              </a:spcAft>
              <a:buClr>
                <a:schemeClr val="dk1"/>
              </a:buClr>
              <a:buSzPts val="2400"/>
              <a:buFont typeface="Arial"/>
              <a:buChar char="-"/>
            </a:pPr>
            <a:r>
              <a:rPr lang="en-US" sz="2400">
                <a:solidFill>
                  <a:schemeClr val="dk1"/>
                </a:solidFill>
                <a:latin typeface="Arial"/>
                <a:ea typeface="Arial"/>
                <a:cs typeface="Arial"/>
                <a:sym typeface="Arial"/>
              </a:rPr>
              <a:t>Concat your dataframes from each aggregator</a:t>
            </a:r>
            <a:endParaRPr/>
          </a:p>
          <a:p>
            <a:pPr indent="-342900" lvl="0" marL="342900" marR="0" rtl="0" algn="l">
              <a:spcBef>
                <a:spcPts val="300"/>
              </a:spcBef>
              <a:spcAft>
                <a:spcPts val="0"/>
              </a:spcAft>
              <a:buClr>
                <a:srgbClr val="222222"/>
              </a:buClr>
              <a:buSzPts val="2400"/>
              <a:buFont typeface="Arial"/>
              <a:buChar char="-"/>
            </a:pPr>
            <a:r>
              <a:rPr lang="en-US" sz="2400">
                <a:solidFill>
                  <a:srgbClr val="222222"/>
                </a:solidFill>
                <a:latin typeface="Arial"/>
                <a:ea typeface="Arial"/>
                <a:cs typeface="Arial"/>
                <a:sym typeface="Arial"/>
              </a:rPr>
              <a:t>I use </a:t>
            </a:r>
            <a:r>
              <a:rPr b="1" lang="en-US" sz="2400">
                <a:solidFill>
                  <a:srgbClr val="222222"/>
                </a:solidFill>
                <a:latin typeface="Arial"/>
                <a:ea typeface="Arial"/>
                <a:cs typeface="Arial"/>
                <a:sym typeface="Arial"/>
              </a:rPr>
              <a:t>dplyr::distinct</a:t>
            </a:r>
            <a:r>
              <a:rPr lang="en-US" sz="2400">
                <a:solidFill>
                  <a:srgbClr val="222222"/>
                </a:solidFill>
                <a:latin typeface="Arial"/>
                <a:ea typeface="Arial"/>
                <a:cs typeface="Arial"/>
                <a:sym typeface="Arial"/>
              </a:rPr>
              <a:t> to select distinct records date</a:t>
            </a:r>
            <a:r>
              <a:rPr b="0" i="0" lang="en-US" sz="2400">
                <a:solidFill>
                  <a:srgbClr val="222222"/>
                </a:solidFill>
                <a:latin typeface="Arial"/>
                <a:ea typeface="Arial"/>
                <a:cs typeface="Arial"/>
                <a:sym typeface="Arial"/>
              </a:rPr>
              <a:t>, recordedBy, county, stateProvince</a:t>
            </a:r>
            <a:endParaRPr sz="2400">
              <a:solidFill>
                <a:srgbClr val="222222"/>
              </a:solidFill>
              <a:latin typeface="Arial"/>
              <a:ea typeface="Arial"/>
              <a:cs typeface="Arial"/>
              <a:sym typeface="Arial"/>
            </a:endParaRPr>
          </a:p>
          <a:p>
            <a:pPr indent="0" lvl="0" marL="0" marR="0" rtl="0" algn="l">
              <a:spcBef>
                <a:spcPts val="30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descr="What do T, R, and sec. mean on a label?" id="234" name="Google Shape;234;p30"/>
          <p:cNvPicPr preferRelativeResize="0"/>
          <p:nvPr/>
        </p:nvPicPr>
        <p:blipFill rotWithShape="1">
          <a:blip r:embed="rId3">
            <a:alphaModFix/>
          </a:blip>
          <a:srcRect b="0" l="0" r="27572" t="22287"/>
          <a:stretch/>
        </p:blipFill>
        <p:spPr>
          <a:xfrm>
            <a:off x="382951" y="1453193"/>
            <a:ext cx="5939694" cy="3951614"/>
          </a:xfrm>
          <a:prstGeom prst="rect">
            <a:avLst/>
          </a:prstGeom>
          <a:noFill/>
          <a:ln>
            <a:noFill/>
          </a:ln>
        </p:spPr>
      </p:pic>
      <p:sp>
        <p:nvSpPr>
          <p:cNvPr id="235" name="Google Shape;235;p30"/>
          <p:cNvSpPr/>
          <p:nvPr>
            <p:ph idx="1" type="body"/>
          </p:nvPr>
        </p:nvSpPr>
        <p:spPr>
          <a:xfrm>
            <a:off x="6568440" y="406400"/>
            <a:ext cx="5463540" cy="6201508"/>
          </a:xfrm>
          <a:prstGeom prst="roundRect">
            <a:avLst>
              <a:gd fmla="val 16667" name="adj"/>
            </a:avLst>
          </a:prstGeom>
          <a:solidFill>
            <a:srgbClr val="D9D9D9">
              <a:alpha val="49803"/>
            </a:srgbClr>
          </a:solidFill>
          <a:ln>
            <a:noFill/>
          </a:ln>
        </p:spPr>
        <p:txBody>
          <a:bodyPr anchorCtr="0" anchor="ctr" bIns="45700" lIns="91425" spcFirstLastPara="1" rIns="91425" wrap="square" tIns="45700">
            <a:normAutofit/>
          </a:bodyPr>
          <a:lstStyle/>
          <a:p>
            <a:pPr indent="0" lvl="0" marL="0" rtl="0" algn="l">
              <a:lnSpc>
                <a:spcPct val="70000"/>
              </a:lnSpc>
              <a:spcBef>
                <a:spcPts val="0"/>
              </a:spcBef>
              <a:spcAft>
                <a:spcPts val="0"/>
              </a:spcAft>
              <a:buClr>
                <a:schemeClr val="dk1"/>
              </a:buClr>
              <a:buSzPts val="2220"/>
              <a:buNone/>
            </a:pPr>
            <a:r>
              <a:rPr b="1" lang="en-US" sz="2220" u="sng">
                <a:solidFill>
                  <a:schemeClr val="dk1"/>
                </a:solidFill>
                <a:latin typeface="Calibri"/>
                <a:ea typeface="Calibri"/>
                <a:cs typeface="Calibri"/>
                <a:sym typeface="Calibri"/>
              </a:rPr>
              <a:t>What about georeferences?</a:t>
            </a:r>
            <a:endParaRPr/>
          </a:p>
          <a:p>
            <a:pPr indent="0" lvl="0" marL="0" rtl="0" algn="l">
              <a:lnSpc>
                <a:spcPct val="70000"/>
              </a:lnSpc>
              <a:spcBef>
                <a:spcPts val="1000"/>
              </a:spcBef>
              <a:spcAft>
                <a:spcPts val="0"/>
              </a:spcAft>
              <a:buClr>
                <a:schemeClr val="dk1"/>
              </a:buClr>
              <a:buSzPts val="2220"/>
              <a:buNone/>
            </a:pPr>
            <a:r>
              <a:t/>
            </a:r>
            <a:endParaRPr b="1" sz="2220" u="sng">
              <a:solidFill>
                <a:schemeClr val="dk1"/>
              </a:solidFill>
            </a:endParaRPr>
          </a:p>
          <a:p>
            <a:pPr indent="-228600" lvl="0" marL="228600" rtl="0" algn="l">
              <a:lnSpc>
                <a:spcPct val="70000"/>
              </a:lnSpc>
              <a:spcBef>
                <a:spcPts val="1000"/>
              </a:spcBef>
              <a:spcAft>
                <a:spcPts val="0"/>
              </a:spcAft>
              <a:buClr>
                <a:schemeClr val="dk1"/>
              </a:buClr>
              <a:buSzPts val="2220"/>
              <a:buChar char="•"/>
            </a:pPr>
            <a:r>
              <a:rPr lang="en-US" sz="2220">
                <a:solidFill>
                  <a:schemeClr val="dk1"/>
                </a:solidFill>
                <a:latin typeface="Calibri"/>
                <a:ea typeface="Calibri"/>
                <a:cs typeface="Calibri"/>
                <a:sym typeface="Calibri"/>
              </a:rPr>
              <a:t>This is where herbarium data is particularly tricky!  </a:t>
            </a:r>
            <a:endParaRPr/>
          </a:p>
          <a:p>
            <a:pPr indent="-228600" lvl="0" marL="228600" rtl="0" algn="l">
              <a:lnSpc>
                <a:spcPct val="70000"/>
              </a:lnSpc>
              <a:spcBef>
                <a:spcPts val="1000"/>
              </a:spcBef>
              <a:spcAft>
                <a:spcPts val="0"/>
              </a:spcAft>
              <a:buClr>
                <a:schemeClr val="dk1"/>
              </a:buClr>
              <a:buSzPts val="2220"/>
              <a:buChar char="•"/>
            </a:pPr>
            <a:r>
              <a:rPr lang="en-US" sz="2220">
                <a:solidFill>
                  <a:schemeClr val="dk1"/>
                </a:solidFill>
                <a:latin typeface="Calibri"/>
                <a:ea typeface="Calibri"/>
                <a:cs typeface="Calibri"/>
                <a:sym typeface="Calibri"/>
              </a:rPr>
              <a:t>To get credible estimates of phenology for a species during a year, </a:t>
            </a:r>
            <a:r>
              <a:rPr b="1" lang="en-US" sz="2220">
                <a:solidFill>
                  <a:schemeClr val="dk1"/>
                </a:solidFill>
                <a:latin typeface="Calibri"/>
                <a:ea typeface="Calibri"/>
                <a:cs typeface="Calibri"/>
                <a:sym typeface="Calibri"/>
              </a:rPr>
              <a:t>you typically need ~10 records where the state of interest (e.g. flowers) are present </a:t>
            </a:r>
            <a:r>
              <a:rPr lang="en-US" sz="2220">
                <a:solidFill>
                  <a:schemeClr val="dk1"/>
                </a:solidFill>
                <a:latin typeface="Calibri"/>
                <a:ea typeface="Calibri"/>
                <a:cs typeface="Calibri"/>
                <a:sym typeface="Calibri"/>
              </a:rPr>
              <a:t>in a region and year of interest. </a:t>
            </a:r>
            <a:endParaRPr/>
          </a:p>
          <a:p>
            <a:pPr indent="-228600" lvl="0" marL="228600" rtl="0" algn="l">
              <a:lnSpc>
                <a:spcPct val="70000"/>
              </a:lnSpc>
              <a:spcBef>
                <a:spcPts val="1000"/>
              </a:spcBef>
              <a:spcAft>
                <a:spcPts val="0"/>
              </a:spcAft>
              <a:buClr>
                <a:schemeClr val="dk1"/>
              </a:buClr>
              <a:buSzPts val="2220"/>
              <a:buChar char="•"/>
            </a:pPr>
            <a:r>
              <a:rPr i="1" lang="en-US" sz="2220">
                <a:solidFill>
                  <a:schemeClr val="dk1"/>
                </a:solidFill>
                <a:latin typeface="Calibri"/>
                <a:ea typeface="Calibri"/>
                <a:cs typeface="Calibri"/>
                <a:sym typeface="Calibri"/>
              </a:rPr>
              <a:t>Georeferences are only available for ~30% of records online, a major data limitation</a:t>
            </a:r>
            <a:r>
              <a:rPr lang="en-US" sz="2220">
                <a:solidFill>
                  <a:schemeClr val="dk1"/>
                </a:solidFill>
                <a:latin typeface="Calibri"/>
                <a:ea typeface="Calibri"/>
                <a:cs typeface="Calibri"/>
                <a:sym typeface="Calibri"/>
              </a:rPr>
              <a:t>.  </a:t>
            </a:r>
            <a:endParaRPr/>
          </a:p>
          <a:p>
            <a:pPr indent="-228600" lvl="0" marL="228600" rtl="0" algn="l">
              <a:lnSpc>
                <a:spcPct val="70000"/>
              </a:lnSpc>
              <a:spcBef>
                <a:spcPts val="1000"/>
              </a:spcBef>
              <a:spcAft>
                <a:spcPts val="0"/>
              </a:spcAft>
              <a:buClr>
                <a:schemeClr val="dk1"/>
              </a:buClr>
              <a:buSzPts val="2220"/>
              <a:buChar char="•"/>
            </a:pPr>
            <a:r>
              <a:rPr lang="en-US" sz="2220">
                <a:solidFill>
                  <a:schemeClr val="dk1"/>
                </a:solidFill>
                <a:latin typeface="Calibri"/>
                <a:ea typeface="Calibri"/>
                <a:cs typeface="Calibri"/>
                <a:sym typeface="Calibri"/>
              </a:rPr>
              <a:t>I’ve used </a:t>
            </a:r>
            <a:r>
              <a:rPr b="1" lang="en-US" sz="2220">
                <a:solidFill>
                  <a:schemeClr val="dk1"/>
                </a:solidFill>
                <a:latin typeface="Calibri"/>
                <a:ea typeface="Calibri"/>
                <a:cs typeface="Calibri"/>
                <a:sym typeface="Calibri"/>
              </a:rPr>
              <a:t>county centroid</a:t>
            </a:r>
            <a:r>
              <a:rPr lang="en-US" sz="2220">
                <a:solidFill>
                  <a:schemeClr val="dk1"/>
                </a:solidFill>
                <a:latin typeface="Calibri"/>
                <a:ea typeface="Calibri"/>
                <a:cs typeface="Calibri"/>
                <a:sym typeface="Calibri"/>
              </a:rPr>
              <a:t> as a proxy estimate: </a:t>
            </a:r>
            <a:r>
              <a:rPr b="1" lang="en-US" sz="2220">
                <a:solidFill>
                  <a:schemeClr val="dk1"/>
                </a:solidFill>
                <a:latin typeface="Calibri"/>
                <a:ea typeface="Calibri"/>
                <a:cs typeface="Calibri"/>
                <a:sym typeface="Calibri"/>
              </a:rPr>
              <a:t>&gt;80% of records have a county/state/country</a:t>
            </a:r>
            <a:r>
              <a:rPr lang="en-US" sz="2220">
                <a:solidFill>
                  <a:schemeClr val="dk1"/>
                </a:solidFill>
                <a:latin typeface="Calibri"/>
                <a:ea typeface="Calibri"/>
                <a:cs typeface="Calibri"/>
                <a:sym typeface="Calibri"/>
              </a:rPr>
              <a:t>.  </a:t>
            </a:r>
            <a:endParaRPr/>
          </a:p>
          <a:p>
            <a:pPr indent="-228600" lvl="0" marL="228600" rtl="0" algn="l">
              <a:lnSpc>
                <a:spcPct val="70000"/>
              </a:lnSpc>
              <a:spcBef>
                <a:spcPts val="1000"/>
              </a:spcBef>
              <a:spcAft>
                <a:spcPts val="0"/>
              </a:spcAft>
              <a:buClr>
                <a:schemeClr val="dk1"/>
              </a:buClr>
              <a:buSzPts val="2220"/>
              <a:buChar char="•"/>
            </a:pPr>
            <a:r>
              <a:rPr lang="en-US" sz="2220">
                <a:solidFill>
                  <a:schemeClr val="dk1"/>
                </a:solidFill>
                <a:latin typeface="Calibri"/>
                <a:ea typeface="Calibri"/>
                <a:cs typeface="Calibri"/>
                <a:sym typeface="Calibri"/>
              </a:rPr>
              <a:t>If you do use a coarse approximation (e.g. county centroid) for georeferences, you need to fit pheno-estimates </a:t>
            </a:r>
            <a:r>
              <a:rPr i="1" lang="en-US" sz="2220">
                <a:solidFill>
                  <a:schemeClr val="dk1"/>
                </a:solidFill>
                <a:latin typeface="Calibri"/>
                <a:ea typeface="Calibri"/>
                <a:cs typeface="Calibri"/>
                <a:sym typeface="Calibri"/>
              </a:rPr>
              <a:t>at even coarser resolution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descr="Where do we go from here? | Pleasantville Church of Christ" id="240" name="Google Shape;240;p31"/>
          <p:cNvPicPr preferRelativeResize="0"/>
          <p:nvPr/>
        </p:nvPicPr>
        <p:blipFill rotWithShape="1">
          <a:blip r:embed="rId3">
            <a:alphaModFix amt="50000"/>
          </a:blip>
          <a:srcRect b="0" l="0" r="0" t="0"/>
          <a:stretch/>
        </p:blipFill>
        <p:spPr>
          <a:xfrm>
            <a:off x="-922829" y="-143635"/>
            <a:ext cx="15280292" cy="7001635"/>
          </a:xfrm>
          <a:prstGeom prst="rect">
            <a:avLst/>
          </a:prstGeom>
          <a:noFill/>
          <a:ln>
            <a:noFill/>
          </a:ln>
        </p:spPr>
      </p:pic>
      <p:sp>
        <p:nvSpPr>
          <p:cNvPr id="241" name="Google Shape;241;p31"/>
          <p:cNvSpPr txBox="1"/>
          <p:nvPr>
            <p:ph type="title"/>
          </p:nvPr>
        </p:nvSpPr>
        <p:spPr>
          <a:xfrm>
            <a:off x="6256020" y="279856"/>
            <a:ext cx="5509260" cy="160845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Calibri"/>
              <a:buNone/>
            </a:pPr>
            <a:r>
              <a:rPr b="1" lang="en-US" sz="3200"/>
              <a:t>So we have a cleaned, de-duped, integrated set of specimens occurrences data in a dataframe – what next?</a:t>
            </a:r>
            <a:endParaRPr/>
          </a:p>
        </p:txBody>
      </p:sp>
      <p:sp>
        <p:nvSpPr>
          <p:cNvPr id="242" name="Google Shape;242;p31"/>
          <p:cNvSpPr txBox="1"/>
          <p:nvPr/>
        </p:nvSpPr>
        <p:spPr>
          <a:xfrm>
            <a:off x="6347460" y="2423160"/>
            <a:ext cx="5509260" cy="415498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We need to download images using URLs in occurrence dataset</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We need to look at the images and annotate phenology presence/absence</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We need to join those phenology pres/abs. data back to occ. Dataset</a:t>
            </a:r>
            <a:endParaRPr/>
          </a:p>
          <a:p>
            <a:pPr indent="-133350" lvl="0" marL="285750" marR="0" rtl="0" algn="l">
              <a:spcBef>
                <a:spcPts val="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We need to make some analysis choices prior to generating phenoestimates</a:t>
            </a:r>
            <a:endParaRPr sz="24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Plant phenology is multifaceted and complex</a:t>
            </a:r>
            <a:endParaRPr/>
          </a:p>
        </p:txBody>
      </p:sp>
      <p:pic>
        <p:nvPicPr>
          <p:cNvPr id="102" name="Google Shape;102;p14"/>
          <p:cNvPicPr preferRelativeResize="0"/>
          <p:nvPr/>
        </p:nvPicPr>
        <p:blipFill rotWithShape="1">
          <a:blip r:embed="rId3">
            <a:alphaModFix/>
          </a:blip>
          <a:srcRect b="0" l="0" r="0" t="0"/>
          <a:stretch/>
        </p:blipFill>
        <p:spPr>
          <a:xfrm>
            <a:off x="992968" y="2504275"/>
            <a:ext cx="4932990" cy="2277275"/>
          </a:xfrm>
          <a:prstGeom prst="rect">
            <a:avLst/>
          </a:prstGeom>
          <a:noFill/>
          <a:ln>
            <a:noFill/>
          </a:ln>
        </p:spPr>
      </p:pic>
      <p:sp>
        <p:nvSpPr>
          <p:cNvPr id="103" name="Google Shape;103;p14"/>
          <p:cNvSpPr txBox="1"/>
          <p:nvPr/>
        </p:nvSpPr>
        <p:spPr>
          <a:xfrm>
            <a:off x="6267451" y="2025650"/>
            <a:ext cx="5245100" cy="397031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Describing phenology is surprisingly complicated</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You can think about phenology as having phases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or stages, or you can think of “events”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For example, a plant may have unfolding leaves that then later transition to unfolded leaves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 plant can also simultaneously have unfolding and unfolded leaves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 very comprehensive set of phenology definitions was published by Stucky et al. (I am in author) in the Plant Phenology Ontology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txBox="1"/>
          <p:nvPr>
            <p:ph type="title"/>
          </p:nvPr>
        </p:nvSpPr>
        <p:spPr>
          <a:xfrm>
            <a:off x="838200" y="2330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u="sng"/>
              <a:t>Downloading images from aggregators</a:t>
            </a:r>
            <a:endParaRPr/>
          </a:p>
        </p:txBody>
      </p:sp>
      <p:sp>
        <p:nvSpPr>
          <p:cNvPr id="248" name="Google Shape;248;p32"/>
          <p:cNvSpPr txBox="1"/>
          <p:nvPr>
            <p:ph idx="1" type="body"/>
          </p:nvPr>
        </p:nvSpPr>
        <p:spPr>
          <a:xfrm>
            <a:off x="739158" y="1558588"/>
            <a:ext cx="8288090" cy="474510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I use R for this; basically the function “download.file” wrapped up in a loop </a:t>
            </a:r>
            <a:endParaRPr/>
          </a:p>
          <a:p>
            <a:pPr indent="-228600" lvl="0" marL="228600" rtl="0" algn="l">
              <a:lnSpc>
                <a:spcPct val="90000"/>
              </a:lnSpc>
              <a:spcBef>
                <a:spcPts val="1000"/>
              </a:spcBef>
              <a:spcAft>
                <a:spcPts val="0"/>
              </a:spcAft>
              <a:buClr>
                <a:schemeClr val="dk1"/>
              </a:buClr>
              <a:buSzPts val="2800"/>
              <a:buChar char="•"/>
            </a:pPr>
            <a:r>
              <a:rPr lang="en-US"/>
              <a:t>Which grabs each URL to an image for each record in your dataframe</a:t>
            </a:r>
            <a:endParaRPr/>
          </a:p>
          <a:p>
            <a:pPr indent="-228600" lvl="0" marL="228600" rtl="0" algn="l">
              <a:lnSpc>
                <a:spcPct val="90000"/>
              </a:lnSpc>
              <a:spcBef>
                <a:spcPts val="1000"/>
              </a:spcBef>
              <a:spcAft>
                <a:spcPts val="0"/>
              </a:spcAft>
              <a:buClr>
                <a:schemeClr val="dk1"/>
              </a:buClr>
              <a:buSzPts val="2800"/>
              <a:buChar char="•"/>
            </a:pPr>
            <a:r>
              <a:rPr lang="en-US"/>
              <a:t>And saves those images to your hard drive</a:t>
            </a:r>
            <a:endParaRPr/>
          </a:p>
          <a:p>
            <a:pPr indent="-228600" lvl="0" marL="228600" rtl="0" algn="l">
              <a:lnSpc>
                <a:spcPct val="90000"/>
              </a:lnSpc>
              <a:spcBef>
                <a:spcPts val="1000"/>
              </a:spcBef>
              <a:spcAft>
                <a:spcPts val="0"/>
              </a:spcAft>
              <a:buClr>
                <a:schemeClr val="dk1"/>
              </a:buClr>
              <a:buSzPts val="2800"/>
              <a:buChar char="•"/>
            </a:pPr>
            <a:r>
              <a:rPr lang="en-US"/>
              <a:t>There are challenges here too:  multiple images per record etc. </a:t>
            </a:r>
            <a:endParaRPr/>
          </a:p>
          <a:p>
            <a:pPr indent="-228600" lvl="0" marL="228600" rtl="0" algn="l">
              <a:lnSpc>
                <a:spcPct val="90000"/>
              </a:lnSpc>
              <a:spcBef>
                <a:spcPts val="1000"/>
              </a:spcBef>
              <a:spcAft>
                <a:spcPts val="0"/>
              </a:spcAft>
              <a:buClr>
                <a:schemeClr val="dk1"/>
              </a:buClr>
              <a:buSzPts val="2800"/>
              <a:buChar char="•"/>
            </a:pPr>
            <a:r>
              <a:rPr lang="en-US"/>
              <a:t>You can also use this handy tool for iDigBio written in Python by Brian Stucky:  https://gitlab.com/stuckyb/herbarium_phenology/-/blob/master/src/download_images.py</a:t>
            </a:r>
            <a:endParaRPr/>
          </a:p>
        </p:txBody>
      </p:sp>
      <p:pic>
        <p:nvPicPr>
          <p:cNvPr descr="What is a Download?" id="249" name="Google Shape;249;p32"/>
          <p:cNvPicPr preferRelativeResize="0"/>
          <p:nvPr/>
        </p:nvPicPr>
        <p:blipFill rotWithShape="1">
          <a:blip r:embed="rId3">
            <a:alphaModFix/>
          </a:blip>
          <a:srcRect b="0" l="0" r="0" t="0"/>
          <a:stretch/>
        </p:blipFill>
        <p:spPr>
          <a:xfrm>
            <a:off x="8942341" y="2357919"/>
            <a:ext cx="2916262" cy="3541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So you downloaded images:  What next?  You have to score phenology!</a:t>
            </a:r>
            <a:endParaRPr/>
          </a:p>
        </p:txBody>
      </p:sp>
      <p:pic>
        <p:nvPicPr>
          <p:cNvPr id="255" name="Google Shape;255;p33"/>
          <p:cNvPicPr preferRelativeResize="0"/>
          <p:nvPr/>
        </p:nvPicPr>
        <p:blipFill rotWithShape="1">
          <a:blip r:embed="rId3">
            <a:alphaModFix/>
          </a:blip>
          <a:srcRect b="0" l="0" r="0" t="0"/>
          <a:stretch/>
        </p:blipFill>
        <p:spPr>
          <a:xfrm>
            <a:off x="244355" y="1875775"/>
            <a:ext cx="7821122" cy="4221650"/>
          </a:xfrm>
          <a:prstGeom prst="rect">
            <a:avLst/>
          </a:prstGeom>
          <a:noFill/>
          <a:ln>
            <a:noFill/>
          </a:ln>
        </p:spPr>
      </p:pic>
      <p:sp>
        <p:nvSpPr>
          <p:cNvPr id="256" name="Google Shape;256;p33"/>
          <p:cNvSpPr txBox="1"/>
          <p:nvPr/>
        </p:nvSpPr>
        <p:spPr>
          <a:xfrm>
            <a:off x="8256296" y="1875775"/>
            <a:ext cx="3935704" cy="452431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 use this great tool called “imageant” also dev’d by B. Stucky</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Imageant is a tool for annotating images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You can write your own simple script for keystrokes that capture what you see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It gives you zoom/pam options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It allows you to set up multiple conditionals to simplify scoring</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And is highly crash-proof</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262" name="Google Shape;262;p34"/>
          <p:cNvPicPr preferRelativeResize="0"/>
          <p:nvPr>
            <p:ph idx="1" type="body"/>
          </p:nvPr>
        </p:nvPicPr>
        <p:blipFill rotWithShape="1">
          <a:blip r:embed="rId3">
            <a:alphaModFix/>
          </a:blip>
          <a:srcRect b="0" l="0" r="6982" t="0"/>
          <a:stretch/>
        </p:blipFill>
        <p:spPr>
          <a:xfrm>
            <a:off x="0" y="-585421"/>
            <a:ext cx="12926646" cy="8603112"/>
          </a:xfrm>
          <a:prstGeom prst="rect">
            <a:avLst/>
          </a:prstGeom>
          <a:noFill/>
          <a:ln>
            <a:noFill/>
          </a:ln>
        </p:spPr>
      </p:pic>
      <p:pic>
        <p:nvPicPr>
          <p:cNvPr descr="upload.wikimedia.org/wikipedia/commons/1/1b/R_l..." id="263" name="Google Shape;263;p34"/>
          <p:cNvPicPr preferRelativeResize="0"/>
          <p:nvPr/>
        </p:nvPicPr>
        <p:blipFill rotWithShape="1">
          <a:blip r:embed="rId4">
            <a:alphaModFix/>
          </a:blip>
          <a:srcRect b="0" l="0" r="0" t="0"/>
          <a:stretch/>
        </p:blipFill>
        <p:spPr>
          <a:xfrm>
            <a:off x="1266092" y="4194540"/>
            <a:ext cx="948715" cy="736649"/>
          </a:xfrm>
          <a:prstGeom prst="rect">
            <a:avLst/>
          </a:prstGeom>
          <a:noFill/>
          <a:ln>
            <a:noFill/>
          </a:ln>
        </p:spPr>
      </p:pic>
      <p:sp>
        <p:nvSpPr>
          <p:cNvPr id="264" name="Google Shape;264;p34"/>
          <p:cNvSpPr txBox="1"/>
          <p:nvPr/>
        </p:nvSpPr>
        <p:spPr>
          <a:xfrm>
            <a:off x="4947142" y="711201"/>
            <a:ext cx="6854092" cy="50860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Recipe 2: Getting your data ready for analyses</a:t>
            </a:r>
            <a:endParaRPr/>
          </a:p>
          <a:p>
            <a:pPr indent="0" lvl="0" marL="0" marR="0" rtl="0" algn="l">
              <a:spcBef>
                <a:spcPts val="300"/>
              </a:spcBef>
              <a:spcAft>
                <a:spcPts val="0"/>
              </a:spcAft>
              <a:buNone/>
            </a:pPr>
            <a:r>
              <a:t/>
            </a:r>
            <a:endParaRPr sz="2400">
              <a:solidFill>
                <a:schemeClr val="dk1"/>
              </a:solidFill>
              <a:latin typeface="Calibri"/>
              <a:ea typeface="Calibri"/>
              <a:cs typeface="Calibri"/>
              <a:sym typeface="Calibri"/>
            </a:endParaRPr>
          </a:p>
          <a:p>
            <a:pPr indent="-342900" lvl="0" marL="342900" marR="0" rtl="0" algn="l">
              <a:spcBef>
                <a:spcPts val="300"/>
              </a:spcBef>
              <a:spcAft>
                <a:spcPts val="0"/>
              </a:spcAft>
              <a:buClr>
                <a:schemeClr val="dk1"/>
              </a:buClr>
              <a:buSzPts val="2400"/>
              <a:buFont typeface="Arial"/>
              <a:buChar char="-"/>
            </a:pPr>
            <a:r>
              <a:rPr lang="en-US" sz="2400">
                <a:solidFill>
                  <a:schemeClr val="dk1"/>
                </a:solidFill>
                <a:latin typeface="Arial"/>
                <a:ea typeface="Arial"/>
                <a:cs typeface="Arial"/>
                <a:sym typeface="Arial"/>
              </a:rPr>
              <a:t>Download images by finding the URLs that point to remote images in your specimen records </a:t>
            </a:r>
            <a:endParaRPr/>
          </a:p>
          <a:p>
            <a:pPr indent="-342900" lvl="0" marL="342900" marR="0" rtl="0" algn="l">
              <a:spcBef>
                <a:spcPts val="300"/>
              </a:spcBef>
              <a:spcAft>
                <a:spcPts val="0"/>
              </a:spcAft>
              <a:buClr>
                <a:schemeClr val="dk1"/>
              </a:buClr>
              <a:buSzPts val="2400"/>
              <a:buFont typeface="Arial"/>
              <a:buChar char="-"/>
            </a:pPr>
            <a:r>
              <a:rPr lang="en-US" sz="2400">
                <a:solidFill>
                  <a:schemeClr val="dk1"/>
                </a:solidFill>
                <a:latin typeface="Arial"/>
                <a:ea typeface="Arial"/>
                <a:cs typeface="Arial"/>
                <a:sym typeface="Arial"/>
              </a:rPr>
              <a:t>Use a tool that helps you make annotation fast and easy (imageant is awesome for this)</a:t>
            </a:r>
            <a:endParaRPr/>
          </a:p>
          <a:p>
            <a:pPr indent="-342900" lvl="0" marL="342900" marR="0" rtl="0" algn="l">
              <a:spcBef>
                <a:spcPts val="300"/>
              </a:spcBef>
              <a:spcAft>
                <a:spcPts val="0"/>
              </a:spcAft>
              <a:buClr>
                <a:schemeClr val="dk1"/>
              </a:buClr>
              <a:buSzPts val="2400"/>
              <a:buFont typeface="Arial"/>
              <a:buChar char="-"/>
            </a:pPr>
            <a:r>
              <a:rPr lang="en-US" sz="2400">
                <a:solidFill>
                  <a:schemeClr val="dk1"/>
                </a:solidFill>
                <a:latin typeface="Arial"/>
                <a:ea typeface="Arial"/>
                <a:cs typeface="Arial"/>
                <a:sym typeface="Arial"/>
              </a:rPr>
              <a:t>Join your annotations back to the dataframe that has specimen metadata </a:t>
            </a:r>
            <a:endParaRPr/>
          </a:p>
          <a:p>
            <a:pPr indent="-342900" lvl="0" marL="342900" marR="0" rtl="0" algn="l">
              <a:spcBef>
                <a:spcPts val="300"/>
              </a:spcBef>
              <a:spcAft>
                <a:spcPts val="0"/>
              </a:spcAft>
              <a:buClr>
                <a:schemeClr val="dk1"/>
              </a:buClr>
              <a:buSzPts val="2400"/>
              <a:buFont typeface="Arial"/>
              <a:buChar char="-"/>
            </a:pPr>
            <a:r>
              <a:rPr lang="en-US" sz="2400">
                <a:solidFill>
                  <a:schemeClr val="dk1"/>
                </a:solidFill>
                <a:latin typeface="Arial"/>
                <a:ea typeface="Arial"/>
                <a:cs typeface="Arial"/>
                <a:sym typeface="Arial"/>
              </a:rPr>
              <a:t>Filter out records that don’t have the phenophase of interest present (if you are doing presence-only modeling)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What about other data sources?</a:t>
            </a:r>
            <a:endParaRPr/>
          </a:p>
        </p:txBody>
      </p:sp>
      <p:pic>
        <p:nvPicPr>
          <p:cNvPr id="270" name="Google Shape;270;p35"/>
          <p:cNvPicPr preferRelativeResize="0"/>
          <p:nvPr>
            <p:ph idx="1" type="body"/>
          </p:nvPr>
        </p:nvPicPr>
        <p:blipFill rotWithShape="1">
          <a:blip r:embed="rId3">
            <a:alphaModFix/>
          </a:blip>
          <a:srcRect b="0" l="0" r="0" t="0"/>
          <a:stretch/>
        </p:blipFill>
        <p:spPr>
          <a:xfrm>
            <a:off x="148492" y="1969559"/>
            <a:ext cx="8362462" cy="4042095"/>
          </a:xfrm>
          <a:prstGeom prst="rect">
            <a:avLst/>
          </a:prstGeom>
          <a:noFill/>
          <a:ln>
            <a:noFill/>
          </a:ln>
        </p:spPr>
      </p:pic>
      <p:sp>
        <p:nvSpPr>
          <p:cNvPr id="271" name="Google Shape;271;p35"/>
          <p:cNvSpPr txBox="1"/>
          <p:nvPr/>
        </p:nvSpPr>
        <p:spPr>
          <a:xfrm>
            <a:off x="8628185" y="1790003"/>
            <a:ext cx="3235500" cy="44022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000"/>
              <a:buFont typeface="Arial"/>
              <a:buChar char="•"/>
            </a:pPr>
            <a:r>
              <a:rPr b="1" lang="en-US" sz="2000">
                <a:solidFill>
                  <a:schemeClr val="dk1"/>
                </a:solidFill>
                <a:latin typeface="Calibri"/>
                <a:ea typeface="Calibri"/>
                <a:cs typeface="Calibri"/>
                <a:sym typeface="Calibri"/>
              </a:rPr>
              <a:t>iNaturalist is a great resource for phenology</a:t>
            </a:r>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And the approach for gathering phenology data from iNat is the same as for herbarium data</a:t>
            </a:r>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In fact, GBIF already has   Research Grade specimens in its platform</a:t>
            </a:r>
            <a:endParaRPr/>
          </a:p>
          <a:p>
            <a:pPr indent="-158750" lvl="0" marL="285750" marR="0" rtl="0" algn="l">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You still need to annotate phenology******</a:t>
            </a:r>
            <a:endParaRPr/>
          </a:p>
        </p:txBody>
      </p:sp>
      <p:sp>
        <p:nvSpPr>
          <p:cNvPr id="272" name="Google Shape;272;p35"/>
          <p:cNvSpPr txBox="1"/>
          <p:nvPr/>
        </p:nvSpPr>
        <p:spPr>
          <a:xfrm>
            <a:off x="631175" y="6306500"/>
            <a:ext cx="11594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dk1"/>
                </a:solidFill>
                <a:latin typeface="Calibri"/>
                <a:ea typeface="Calibri"/>
                <a:cs typeface="Calibri"/>
                <a:sym typeface="Calibri"/>
              </a:rPr>
              <a:t>****** but this is changing</a:t>
            </a:r>
            <a:endParaRPr sz="23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What about other data resources</a:t>
            </a:r>
            <a:endParaRPr/>
          </a:p>
        </p:txBody>
      </p:sp>
      <p:pic>
        <p:nvPicPr>
          <p:cNvPr id="278" name="Google Shape;278;p36"/>
          <p:cNvPicPr preferRelativeResize="0"/>
          <p:nvPr/>
        </p:nvPicPr>
        <p:blipFill rotWithShape="1">
          <a:blip r:embed="rId3">
            <a:alphaModFix/>
          </a:blip>
          <a:srcRect b="0" l="0" r="0" t="0"/>
          <a:stretch/>
        </p:blipFill>
        <p:spPr>
          <a:xfrm>
            <a:off x="404795" y="1508110"/>
            <a:ext cx="4791110" cy="4057680"/>
          </a:xfrm>
          <a:prstGeom prst="rect">
            <a:avLst/>
          </a:prstGeom>
          <a:noFill/>
          <a:ln>
            <a:noFill/>
          </a:ln>
        </p:spPr>
      </p:pic>
      <p:pic>
        <p:nvPicPr>
          <p:cNvPr id="279" name="Google Shape;279;p36"/>
          <p:cNvPicPr preferRelativeResize="0"/>
          <p:nvPr/>
        </p:nvPicPr>
        <p:blipFill rotWithShape="1">
          <a:blip r:embed="rId4">
            <a:alphaModFix/>
          </a:blip>
          <a:srcRect b="0" l="0" r="0" t="0"/>
          <a:stretch/>
        </p:blipFill>
        <p:spPr>
          <a:xfrm>
            <a:off x="3838979" y="3237988"/>
            <a:ext cx="6186533" cy="3267099"/>
          </a:xfrm>
          <a:prstGeom prst="rect">
            <a:avLst/>
          </a:prstGeom>
          <a:noFill/>
          <a:ln>
            <a:noFill/>
          </a:ln>
        </p:spPr>
      </p:pic>
      <p:sp>
        <p:nvSpPr>
          <p:cNvPr id="280" name="Google Shape;280;p36"/>
          <p:cNvSpPr txBox="1"/>
          <p:nvPr/>
        </p:nvSpPr>
        <p:spPr>
          <a:xfrm>
            <a:off x="5399974" y="1587175"/>
            <a:ext cx="6080760"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Citizen science phenology monitoring programs stretch back hundreds of years!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Some reporting “in the literature” e.g. British Met Soc.</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And there are national and international programs still going</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Lots of data – but all require care handling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sp>
        <p:nvSpPr>
          <p:cNvPr id="281" name="Google Shape;281;p36"/>
          <p:cNvSpPr/>
          <p:nvPr/>
        </p:nvSpPr>
        <p:spPr>
          <a:xfrm>
            <a:off x="3838979" y="3237988"/>
            <a:ext cx="6440401" cy="3338072"/>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 name="Shape 285"/>
        <p:cNvGrpSpPr/>
        <p:nvPr/>
      </p:nvGrpSpPr>
      <p:grpSpPr>
        <a:xfrm>
          <a:off x="0" y="0"/>
          <a:ext cx="0" cy="0"/>
          <a:chOff x="0" y="0"/>
          <a:chExt cx="0" cy="0"/>
        </a:xfrm>
      </p:grpSpPr>
      <p:sp>
        <p:nvSpPr>
          <p:cNvPr id="286" name="Google Shape;286;p37"/>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PhenoCam network harnesses 'big data' to predict impact of warmer climate  on ecosystem productivity and carbon cycling" id="287" name="Google Shape;287;p37"/>
          <p:cNvPicPr preferRelativeResize="0"/>
          <p:nvPr/>
        </p:nvPicPr>
        <p:blipFill rotWithShape="1">
          <a:blip r:embed="rId3">
            <a:alphaModFix/>
          </a:blip>
          <a:srcRect b="11830" l="0" r="2" t="25758"/>
          <a:stretch/>
        </p:blipFill>
        <p:spPr>
          <a:xfrm>
            <a:off x="1" y="10"/>
            <a:ext cx="9669642" cy="6857990"/>
          </a:xfrm>
          <a:prstGeom prst="rect">
            <a:avLst/>
          </a:prstGeom>
          <a:noFill/>
          <a:ln>
            <a:noFill/>
          </a:ln>
        </p:spPr>
      </p:pic>
      <p:sp>
        <p:nvSpPr>
          <p:cNvPr id="288" name="Google Shape;288;p37"/>
          <p:cNvSpPr/>
          <p:nvPr/>
        </p:nvSpPr>
        <p:spPr>
          <a:xfrm flipH="1">
            <a:off x="5125019" y="0"/>
            <a:ext cx="7066978" cy="68580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 name="Google Shape;289;p37"/>
          <p:cNvSpPr txBox="1"/>
          <p:nvPr>
            <p:ph type="title"/>
          </p:nvPr>
        </p:nvSpPr>
        <p:spPr>
          <a:xfrm>
            <a:off x="8054124" y="544739"/>
            <a:ext cx="3822189" cy="18999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One last resource</a:t>
            </a:r>
            <a:endParaRPr/>
          </a:p>
        </p:txBody>
      </p:sp>
      <p:sp>
        <p:nvSpPr>
          <p:cNvPr id="290" name="Google Shape;290;p37"/>
          <p:cNvSpPr txBox="1"/>
          <p:nvPr>
            <p:ph idx="1" type="body"/>
          </p:nvPr>
        </p:nvSpPr>
        <p:spPr>
          <a:xfrm>
            <a:off x="8054125" y="2504958"/>
            <a:ext cx="3822189" cy="3742762"/>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dk1"/>
              </a:buClr>
              <a:buSzPct val="100000"/>
              <a:buChar char="•"/>
            </a:pPr>
            <a:r>
              <a:rPr lang="en-US" sz="2000"/>
              <a:t>Phenocams are cameras with special sensors </a:t>
            </a:r>
            <a:endParaRPr/>
          </a:p>
          <a:p>
            <a:pPr indent="-120650" lvl="0" marL="228600" rtl="0" algn="l">
              <a:lnSpc>
                <a:spcPct val="90000"/>
              </a:lnSpc>
              <a:spcBef>
                <a:spcPts val="1000"/>
              </a:spcBef>
              <a:spcAft>
                <a:spcPts val="0"/>
              </a:spcAft>
              <a:buClr>
                <a:schemeClr val="dk1"/>
              </a:buClr>
              <a:buSzPct val="100000"/>
              <a:buNone/>
            </a:pPr>
            <a:r>
              <a:t/>
            </a:r>
            <a:endParaRPr sz="2000"/>
          </a:p>
          <a:p>
            <a:pPr indent="-228600" lvl="0" marL="228600" rtl="0" algn="l">
              <a:lnSpc>
                <a:spcPct val="90000"/>
              </a:lnSpc>
              <a:spcBef>
                <a:spcPts val="1000"/>
              </a:spcBef>
              <a:spcAft>
                <a:spcPts val="0"/>
              </a:spcAft>
              <a:buClr>
                <a:schemeClr val="dk1"/>
              </a:buClr>
              <a:buSzPct val="100000"/>
              <a:buChar char="•"/>
            </a:pPr>
            <a:r>
              <a:rPr lang="en-US" sz="2000"/>
              <a:t>They are deployed to form a broad network globally </a:t>
            </a:r>
            <a:endParaRPr/>
          </a:p>
          <a:p>
            <a:pPr indent="-120650" lvl="0" marL="228600" rtl="0" algn="l">
              <a:lnSpc>
                <a:spcPct val="90000"/>
              </a:lnSpc>
              <a:spcBef>
                <a:spcPts val="1000"/>
              </a:spcBef>
              <a:spcAft>
                <a:spcPts val="0"/>
              </a:spcAft>
              <a:buClr>
                <a:schemeClr val="dk1"/>
              </a:buClr>
              <a:buSzPct val="100000"/>
              <a:buNone/>
            </a:pPr>
            <a:r>
              <a:t/>
            </a:r>
            <a:endParaRPr sz="2000"/>
          </a:p>
          <a:p>
            <a:pPr indent="-228600" lvl="0" marL="228600" rtl="0" algn="l">
              <a:lnSpc>
                <a:spcPct val="90000"/>
              </a:lnSpc>
              <a:spcBef>
                <a:spcPts val="1000"/>
              </a:spcBef>
              <a:spcAft>
                <a:spcPts val="0"/>
              </a:spcAft>
              <a:buClr>
                <a:schemeClr val="dk1"/>
              </a:buClr>
              <a:buSzPct val="100000"/>
              <a:buChar char="•"/>
            </a:pPr>
            <a:r>
              <a:rPr lang="en-US" sz="2000"/>
              <a:t>They monitor phenology at the community level</a:t>
            </a:r>
            <a:endParaRPr/>
          </a:p>
          <a:p>
            <a:pPr indent="-120650" lvl="0" marL="228600" rtl="0" algn="l">
              <a:lnSpc>
                <a:spcPct val="90000"/>
              </a:lnSpc>
              <a:spcBef>
                <a:spcPts val="1000"/>
              </a:spcBef>
              <a:spcAft>
                <a:spcPts val="0"/>
              </a:spcAft>
              <a:buClr>
                <a:schemeClr val="dk1"/>
              </a:buClr>
              <a:buSzPct val="100000"/>
              <a:buNone/>
            </a:pPr>
            <a:r>
              <a:t/>
            </a:r>
            <a:endParaRPr sz="2000"/>
          </a:p>
          <a:p>
            <a:pPr indent="-228600" lvl="0" marL="228600" rtl="0" algn="l">
              <a:lnSpc>
                <a:spcPct val="90000"/>
              </a:lnSpc>
              <a:spcBef>
                <a:spcPts val="1000"/>
              </a:spcBef>
              <a:spcAft>
                <a:spcPts val="0"/>
              </a:spcAft>
              <a:buClr>
                <a:schemeClr val="dk1"/>
              </a:buClr>
              <a:buSzPct val="100000"/>
              <a:buChar char="•"/>
            </a:pPr>
            <a:r>
              <a:rPr lang="en-US" sz="2000"/>
              <a:t>And are more focused on leaf phenology </a:t>
            </a:r>
            <a:endParaRPr/>
          </a:p>
          <a:p>
            <a:pPr indent="-120650" lvl="0" marL="228600" rtl="0" algn="l">
              <a:lnSpc>
                <a:spcPct val="90000"/>
              </a:lnSpc>
              <a:spcBef>
                <a:spcPts val="1000"/>
              </a:spcBef>
              <a:spcAft>
                <a:spcPts val="0"/>
              </a:spcAft>
              <a:buClr>
                <a:schemeClr val="dk1"/>
              </a:buClr>
              <a:buSzPct val="100000"/>
              <a:buNone/>
            </a:pPr>
            <a:r>
              <a:t/>
            </a:r>
            <a:endParaRPr sz="2000"/>
          </a:p>
          <a:p>
            <a:pPr indent="-228600" lvl="0" marL="228600" rtl="0" algn="l">
              <a:lnSpc>
                <a:spcPct val="90000"/>
              </a:lnSpc>
              <a:spcBef>
                <a:spcPts val="1000"/>
              </a:spcBef>
              <a:spcAft>
                <a:spcPts val="0"/>
              </a:spcAft>
              <a:buClr>
                <a:schemeClr val="dk1"/>
              </a:buClr>
              <a:buSzPct val="100000"/>
              <a:buChar char="•"/>
            </a:pPr>
            <a:r>
              <a:rPr lang="en-US" sz="2000"/>
              <a:t>May be hard to assemble with “whole plant” observations.</a:t>
            </a:r>
            <a:endParaRPr/>
          </a:p>
          <a:p>
            <a:pPr indent="-120650" lvl="0" marL="228600" rtl="0" algn="l">
              <a:lnSpc>
                <a:spcPct val="90000"/>
              </a:lnSpc>
              <a:spcBef>
                <a:spcPts val="1000"/>
              </a:spcBef>
              <a:spcAft>
                <a:spcPts val="0"/>
              </a:spcAft>
              <a:buClr>
                <a:schemeClr val="dk1"/>
              </a:buClr>
              <a:buSzPct val="100000"/>
              <a:buNone/>
            </a:pPr>
            <a:r>
              <a:t/>
            </a:r>
            <a:endParaRPr sz="2000"/>
          </a:p>
          <a:p>
            <a:pPr indent="-120650" lvl="0" marL="228600" rtl="0" algn="l">
              <a:lnSpc>
                <a:spcPct val="90000"/>
              </a:lnSpc>
              <a:spcBef>
                <a:spcPts val="1000"/>
              </a:spcBef>
              <a:spcAft>
                <a:spcPts val="0"/>
              </a:spcAft>
              <a:buClr>
                <a:schemeClr val="dk1"/>
              </a:buClr>
              <a:buSzPct val="100000"/>
              <a:buNone/>
            </a:pPr>
            <a:r>
              <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So how do we actually make </a:t>
            </a:r>
            <a:br>
              <a:rPr lang="en-US"/>
            </a:br>
            <a:r>
              <a:rPr lang="en-US"/>
              <a:t>phenology estimates</a:t>
            </a:r>
            <a:endParaRPr/>
          </a:p>
        </p:txBody>
      </p:sp>
      <p:sp>
        <p:nvSpPr>
          <p:cNvPr id="296" name="Google Shape;296;p38"/>
          <p:cNvSpPr txBox="1"/>
          <p:nvPr>
            <p:ph idx="1" type="body"/>
          </p:nvPr>
        </p:nvSpPr>
        <p:spPr>
          <a:xfrm>
            <a:off x="625487" y="2065110"/>
            <a:ext cx="782955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In most cases we are interested in “species-cell-year” combinations</a:t>
            </a:r>
            <a:endParaRPr/>
          </a:p>
          <a:p>
            <a:pPr indent="-228600" lvl="1" marL="685800" rtl="0" algn="l">
              <a:lnSpc>
                <a:spcPct val="90000"/>
              </a:lnSpc>
              <a:spcBef>
                <a:spcPts val="1100"/>
              </a:spcBef>
              <a:spcAft>
                <a:spcPts val="0"/>
              </a:spcAft>
              <a:buClr>
                <a:schemeClr val="dk1"/>
              </a:buClr>
              <a:buSzPts val="2000"/>
              <a:buChar char="•"/>
            </a:pPr>
            <a:r>
              <a:rPr lang="en-US" sz="2000"/>
              <a:t>What was the phenology of species X in Year Y in location Z?</a:t>
            </a:r>
            <a:endParaRPr/>
          </a:p>
          <a:p>
            <a:pPr indent="-228600" lvl="0" marL="228600" rtl="0" algn="l">
              <a:lnSpc>
                <a:spcPct val="90000"/>
              </a:lnSpc>
              <a:spcBef>
                <a:spcPts val="1600"/>
              </a:spcBef>
              <a:spcAft>
                <a:spcPts val="0"/>
              </a:spcAft>
              <a:buClr>
                <a:schemeClr val="dk1"/>
              </a:buClr>
              <a:buSzPts val="2400"/>
              <a:buChar char="•"/>
            </a:pPr>
            <a:r>
              <a:rPr lang="en-US" sz="2400"/>
              <a:t>And we want to link those phenoestimates with environmental estimates from those same years &amp; locations</a:t>
            </a:r>
            <a:endParaRPr/>
          </a:p>
          <a:p>
            <a:pPr indent="-228600" lvl="0" marL="228600" rtl="0" algn="l">
              <a:lnSpc>
                <a:spcPct val="90000"/>
              </a:lnSpc>
              <a:spcBef>
                <a:spcPts val="1600"/>
              </a:spcBef>
              <a:spcAft>
                <a:spcPts val="0"/>
              </a:spcAft>
              <a:buClr>
                <a:schemeClr val="dk1"/>
              </a:buClr>
              <a:buSzPts val="2400"/>
              <a:buChar char="•"/>
            </a:pPr>
            <a:r>
              <a:rPr lang="en-US" sz="2400"/>
              <a:t>The way we usually do this utilizes R and its excellent tools for aggregating data into spatial and temporal units</a:t>
            </a:r>
            <a:endParaRPr/>
          </a:p>
          <a:p>
            <a:pPr indent="-228600" lvl="0" marL="228600" rtl="0" algn="l">
              <a:lnSpc>
                <a:spcPct val="90000"/>
              </a:lnSpc>
              <a:spcBef>
                <a:spcPts val="1600"/>
              </a:spcBef>
              <a:spcAft>
                <a:spcPts val="0"/>
              </a:spcAft>
              <a:buClr>
                <a:schemeClr val="dk1"/>
              </a:buClr>
              <a:buSzPts val="2400"/>
              <a:buChar char="•"/>
            </a:pPr>
            <a:r>
              <a:rPr lang="en-US" sz="2400"/>
              <a:t>This has become even easier with packages such as “sf” and “terra”</a:t>
            </a:r>
            <a:endParaRPr/>
          </a:p>
        </p:txBody>
      </p:sp>
      <p:pic>
        <p:nvPicPr>
          <p:cNvPr descr="Essential Biodiversity Variables - EU BON European Biodiversity Portal" id="297" name="Google Shape;297;p38"/>
          <p:cNvPicPr preferRelativeResize="0"/>
          <p:nvPr/>
        </p:nvPicPr>
        <p:blipFill rotWithShape="1">
          <a:blip r:embed="rId3">
            <a:alphaModFix/>
          </a:blip>
          <a:srcRect b="0" l="0" r="0" t="0"/>
          <a:stretch/>
        </p:blipFill>
        <p:spPr>
          <a:xfrm>
            <a:off x="8385071" y="2071689"/>
            <a:ext cx="3230428" cy="4235816"/>
          </a:xfrm>
          <a:prstGeom prst="rect">
            <a:avLst/>
          </a:prstGeom>
          <a:noFill/>
          <a:ln>
            <a:noFill/>
          </a:ln>
        </p:spPr>
      </p:pic>
      <p:sp>
        <p:nvSpPr>
          <p:cNvPr id="298" name="Google Shape;298;p38"/>
          <p:cNvSpPr/>
          <p:nvPr/>
        </p:nvSpPr>
        <p:spPr>
          <a:xfrm>
            <a:off x="8395189" y="1713035"/>
            <a:ext cx="748811" cy="62376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Phenoestimates 2</a:t>
            </a:r>
            <a:r>
              <a:rPr lang="en-US"/>
              <a:t> – Getting the last few yards</a:t>
            </a:r>
            <a:endParaRPr/>
          </a:p>
        </p:txBody>
      </p:sp>
      <p:pic>
        <p:nvPicPr>
          <p:cNvPr id="304" name="Google Shape;304;p39"/>
          <p:cNvPicPr preferRelativeResize="0"/>
          <p:nvPr/>
        </p:nvPicPr>
        <p:blipFill rotWithShape="1">
          <a:blip r:embed="rId3">
            <a:alphaModFix/>
          </a:blip>
          <a:srcRect b="0" l="13071" r="0" t="0"/>
          <a:stretch/>
        </p:blipFill>
        <p:spPr>
          <a:xfrm>
            <a:off x="7877905" y="2178037"/>
            <a:ext cx="3908197" cy="3543326"/>
          </a:xfrm>
          <a:prstGeom prst="rect">
            <a:avLst/>
          </a:prstGeom>
          <a:noFill/>
          <a:ln>
            <a:noFill/>
          </a:ln>
        </p:spPr>
      </p:pic>
      <p:sp>
        <p:nvSpPr>
          <p:cNvPr id="305" name="Google Shape;305;p39"/>
          <p:cNvSpPr txBox="1"/>
          <p:nvPr>
            <p:ph idx="1" type="body"/>
          </p:nvPr>
        </p:nvSpPr>
        <p:spPr>
          <a:xfrm>
            <a:off x="673100" y="1825624"/>
            <a:ext cx="782955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t/>
            </a:r>
            <a:endParaRPr sz="2400"/>
          </a:p>
          <a:p>
            <a:pPr indent="0" lvl="0" marL="0" rtl="0" algn="l">
              <a:lnSpc>
                <a:spcPct val="90000"/>
              </a:lnSpc>
              <a:spcBef>
                <a:spcPts val="1600"/>
              </a:spcBef>
              <a:spcAft>
                <a:spcPts val="0"/>
              </a:spcAft>
              <a:buClr>
                <a:schemeClr val="dk1"/>
              </a:buClr>
              <a:buSzPts val="2800"/>
              <a:buNone/>
            </a:pPr>
            <a:r>
              <a:t/>
            </a:r>
            <a:endParaRPr/>
          </a:p>
        </p:txBody>
      </p:sp>
      <p:sp>
        <p:nvSpPr>
          <p:cNvPr id="306" name="Google Shape;306;p39"/>
          <p:cNvSpPr txBox="1"/>
          <p:nvPr/>
        </p:nvSpPr>
        <p:spPr>
          <a:xfrm>
            <a:off x="584200" y="1960560"/>
            <a:ext cx="782955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marR="0" rtl="0" algn="l">
              <a:lnSpc>
                <a:spcPct val="90000"/>
              </a:lnSpc>
              <a:spcBef>
                <a:spcPts val="0"/>
              </a:spcBef>
              <a:spcAft>
                <a:spcPts val="0"/>
              </a:spcAft>
              <a:buClr>
                <a:schemeClr val="dk1"/>
              </a:buClr>
              <a:buSzPct val="100000"/>
              <a:buFont typeface="Arial"/>
              <a:buChar char="•"/>
            </a:pPr>
            <a:r>
              <a:rPr lang="en-US" sz="2400">
                <a:solidFill>
                  <a:schemeClr val="dk1"/>
                </a:solidFill>
                <a:latin typeface="Calibri"/>
                <a:ea typeface="Calibri"/>
                <a:cs typeface="Calibri"/>
                <a:sym typeface="Calibri"/>
              </a:rPr>
              <a:t>We can use just a few lines of code in R to generate a gridded map of North America – this is at coarse grain (250kmx250km) resolution</a:t>
            </a:r>
            <a:endParaRPr/>
          </a:p>
          <a:p>
            <a:pPr indent="-228600" lvl="0" marL="228600" marR="0" rtl="0" algn="l">
              <a:lnSpc>
                <a:spcPct val="90000"/>
              </a:lnSpc>
              <a:spcBef>
                <a:spcPts val="1600"/>
              </a:spcBef>
              <a:spcAft>
                <a:spcPts val="0"/>
              </a:spcAft>
              <a:buClr>
                <a:schemeClr val="dk1"/>
              </a:buClr>
              <a:buSzPct val="100000"/>
              <a:buFont typeface="Arial"/>
              <a:buChar char="•"/>
            </a:pPr>
            <a:r>
              <a:rPr lang="en-US" sz="2400">
                <a:solidFill>
                  <a:schemeClr val="dk1"/>
                </a:solidFill>
                <a:latin typeface="Calibri"/>
                <a:ea typeface="Calibri"/>
                <a:cs typeface="Calibri"/>
                <a:sym typeface="Calibri"/>
              </a:rPr>
              <a:t>Use an equal area map not latitude and longitude</a:t>
            </a:r>
            <a:endParaRPr/>
          </a:p>
          <a:p>
            <a:pPr indent="-228600" lvl="0" marL="228600" marR="0" rtl="0" algn="l">
              <a:lnSpc>
                <a:spcPct val="90000"/>
              </a:lnSpc>
              <a:spcBef>
                <a:spcPts val="1600"/>
              </a:spcBef>
              <a:spcAft>
                <a:spcPts val="0"/>
              </a:spcAft>
              <a:buClr>
                <a:schemeClr val="dk1"/>
              </a:buClr>
              <a:buSzPct val="100000"/>
              <a:buFont typeface="Arial"/>
              <a:buChar char="•"/>
            </a:pPr>
            <a:r>
              <a:rPr lang="en-US" sz="2400">
                <a:solidFill>
                  <a:schemeClr val="dk1"/>
                </a:solidFill>
                <a:latin typeface="Calibri"/>
                <a:ea typeface="Calibri"/>
                <a:cs typeface="Calibri"/>
                <a:sym typeface="Calibri"/>
              </a:rPr>
              <a:t>Make sure to number your grid.  It’s super easy! e.g. mutate(st_sf(geometry = grids2), id_cells = 1:n()</a:t>
            </a:r>
            <a:endParaRPr/>
          </a:p>
          <a:p>
            <a:pPr indent="-228600" lvl="0" marL="228600" marR="0" rtl="0" algn="l">
              <a:lnSpc>
                <a:spcPct val="90000"/>
              </a:lnSpc>
              <a:spcBef>
                <a:spcPts val="1600"/>
              </a:spcBef>
              <a:spcAft>
                <a:spcPts val="0"/>
              </a:spcAft>
              <a:buClr>
                <a:schemeClr val="dk1"/>
              </a:buClr>
              <a:buSzPct val="100000"/>
              <a:buFont typeface="Arial"/>
              <a:buChar char="•"/>
            </a:pPr>
            <a:r>
              <a:rPr lang="en-US" sz="2400">
                <a:solidFill>
                  <a:schemeClr val="dk1"/>
                </a:solidFill>
                <a:latin typeface="Calibri"/>
                <a:ea typeface="Calibri"/>
                <a:cs typeface="Calibri"/>
                <a:sym typeface="Calibri"/>
              </a:rPr>
              <a:t>Now we can take our presence records, convert them to the same projection, and then spatially join them to the grid </a:t>
            </a:r>
            <a:endParaRPr/>
          </a:p>
          <a:p>
            <a:pPr indent="-228600" lvl="0" marL="228600" marR="0" rtl="0" algn="l">
              <a:lnSpc>
                <a:spcPct val="90000"/>
              </a:lnSpc>
              <a:spcBef>
                <a:spcPts val="1600"/>
              </a:spcBef>
              <a:spcAft>
                <a:spcPts val="0"/>
              </a:spcAft>
              <a:buClr>
                <a:schemeClr val="dk1"/>
              </a:buClr>
              <a:buSzPct val="100000"/>
              <a:buFont typeface="Arial"/>
              <a:buChar char="•"/>
            </a:pPr>
            <a:r>
              <a:rPr lang="en-US" sz="2400">
                <a:solidFill>
                  <a:schemeClr val="dk1"/>
                </a:solidFill>
                <a:latin typeface="Calibri"/>
                <a:ea typeface="Calibri"/>
                <a:cs typeface="Calibri"/>
                <a:sym typeface="Calibri"/>
              </a:rPr>
              <a:t>We need to do that per year and per species (use group_by)</a:t>
            </a:r>
            <a:endParaRPr/>
          </a:p>
          <a:p>
            <a:pPr indent="-228600" lvl="0" marL="228600" marR="0" rtl="0" algn="l">
              <a:lnSpc>
                <a:spcPct val="90000"/>
              </a:lnSpc>
              <a:spcBef>
                <a:spcPts val="1600"/>
              </a:spcBef>
              <a:spcAft>
                <a:spcPts val="0"/>
              </a:spcAft>
              <a:buClr>
                <a:schemeClr val="dk1"/>
              </a:buClr>
              <a:buSzPct val="100000"/>
              <a:buFont typeface="Arial"/>
              <a:buChar char="•"/>
            </a:pPr>
            <a:r>
              <a:rPr lang="en-US" sz="2400">
                <a:solidFill>
                  <a:schemeClr val="dk1"/>
                </a:solidFill>
                <a:latin typeface="Calibri"/>
                <a:ea typeface="Calibri"/>
                <a:cs typeface="Calibri"/>
                <a:sym typeface="Calibri"/>
              </a:rPr>
              <a:t>We also need to filter those cells that don’t have enough records for phenoestimates (this number varies – how do you choose?)</a:t>
            </a:r>
            <a:endParaRPr/>
          </a:p>
          <a:p>
            <a:pPr indent="-228600" lvl="0" marL="228600" marR="0" rtl="0" algn="l">
              <a:lnSpc>
                <a:spcPct val="90000"/>
              </a:lnSpc>
              <a:spcBef>
                <a:spcPts val="1600"/>
              </a:spcBef>
              <a:spcAft>
                <a:spcPts val="0"/>
              </a:spcAft>
              <a:buClr>
                <a:schemeClr val="dk1"/>
              </a:buClr>
              <a:buSzPct val="100000"/>
              <a:buFont typeface="Arial"/>
              <a:buChar char="•"/>
            </a:pPr>
            <a:r>
              <a:rPr lang="en-US" sz="2400">
                <a:solidFill>
                  <a:schemeClr val="dk1"/>
                </a:solidFill>
                <a:latin typeface="Calibri"/>
                <a:ea typeface="Calibri"/>
                <a:cs typeface="Calibri"/>
                <a:sym typeface="Calibri"/>
              </a:rPr>
              <a:t>And once done -  you can use Phenesse to make estimates!  </a:t>
            </a:r>
            <a:endParaRPr/>
          </a:p>
          <a:p>
            <a:pPr indent="-87629" lvl="0" marL="228600" marR="0" rtl="0" algn="l">
              <a:lnSpc>
                <a:spcPct val="90000"/>
              </a:lnSpc>
              <a:spcBef>
                <a:spcPts val="1600"/>
              </a:spcBef>
              <a:spcAft>
                <a:spcPts val="0"/>
              </a:spcAft>
              <a:buClr>
                <a:schemeClr val="dk1"/>
              </a:buClr>
              <a:buSzPct val="100000"/>
              <a:buFont typeface="Arial"/>
              <a:buNone/>
            </a:pPr>
            <a:r>
              <a:t/>
            </a:r>
            <a:endParaRPr sz="2400">
              <a:solidFill>
                <a:schemeClr val="dk1"/>
              </a:solidFill>
              <a:latin typeface="Calibri"/>
              <a:ea typeface="Calibri"/>
              <a:cs typeface="Calibri"/>
              <a:sym typeface="Calibri"/>
            </a:endParaRPr>
          </a:p>
          <a:p>
            <a:pPr indent="-87629" lvl="0" marL="228600" marR="0" rtl="0" algn="l">
              <a:lnSpc>
                <a:spcPct val="90000"/>
              </a:lnSpc>
              <a:spcBef>
                <a:spcPts val="1600"/>
              </a:spcBef>
              <a:spcAft>
                <a:spcPts val="0"/>
              </a:spcAft>
              <a:buClr>
                <a:schemeClr val="dk1"/>
              </a:buClr>
              <a:buSzPct val="100000"/>
              <a:buFont typeface="Arial"/>
              <a:buNone/>
            </a:pPr>
            <a:r>
              <a:t/>
            </a:r>
            <a:endParaRPr sz="2400">
              <a:solidFill>
                <a:schemeClr val="dk1"/>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ct val="100000"/>
              <a:buFont typeface="Arial"/>
              <a:buNone/>
            </a:pPr>
            <a:r>
              <a:t/>
            </a:r>
            <a:endParaRPr sz="2400">
              <a:solidFill>
                <a:schemeClr val="dk1"/>
              </a:solidFill>
              <a:latin typeface="Calibri"/>
              <a:ea typeface="Calibri"/>
              <a:cs typeface="Calibri"/>
              <a:sym typeface="Calibri"/>
            </a:endParaRPr>
          </a:p>
          <a:p>
            <a:pPr indent="0" lvl="0" marL="0" marR="0" rtl="0" algn="l">
              <a:lnSpc>
                <a:spcPct val="90000"/>
              </a:lnSpc>
              <a:spcBef>
                <a:spcPts val="16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US" sz="3200"/>
              <a:t>Phenoestimates3:</a:t>
            </a:r>
            <a:br>
              <a:rPr b="1" lang="en-US" sz="3200"/>
            </a:br>
            <a:r>
              <a:rPr b="1" lang="en-US" sz="3200"/>
              <a:t>Let’s dig in</a:t>
            </a:r>
            <a:r>
              <a:rPr lang="en-US" sz="3200"/>
              <a:t>: filtering cells that don’t have enough records</a:t>
            </a:r>
            <a:endParaRPr/>
          </a:p>
        </p:txBody>
      </p:sp>
      <p:sp>
        <p:nvSpPr>
          <p:cNvPr id="312" name="Google Shape;312;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US" sz="2400"/>
              <a:t>I have focused on the following criteria </a:t>
            </a:r>
            <a:endParaRPr/>
          </a:p>
          <a:p>
            <a:pPr indent="-228600" lvl="1" marL="685800" rtl="0" algn="l">
              <a:lnSpc>
                <a:spcPct val="90000"/>
              </a:lnSpc>
              <a:spcBef>
                <a:spcPts val="500"/>
              </a:spcBef>
              <a:spcAft>
                <a:spcPts val="0"/>
              </a:spcAft>
              <a:buClr>
                <a:schemeClr val="dk1"/>
              </a:buClr>
              <a:buSzPct val="100000"/>
              <a:buChar char="•"/>
            </a:pPr>
            <a:r>
              <a:rPr i="1" lang="en-US" sz="2000"/>
              <a:t>Number of unique observations</a:t>
            </a:r>
            <a:endParaRPr/>
          </a:p>
          <a:p>
            <a:pPr indent="-228600" lvl="1" marL="685800" rtl="0" algn="l">
              <a:lnSpc>
                <a:spcPct val="90000"/>
              </a:lnSpc>
              <a:spcBef>
                <a:spcPts val="500"/>
              </a:spcBef>
              <a:spcAft>
                <a:spcPts val="0"/>
              </a:spcAft>
              <a:buClr>
                <a:schemeClr val="dk1"/>
              </a:buClr>
              <a:buSzPct val="100000"/>
              <a:buChar char="•"/>
            </a:pPr>
            <a:r>
              <a:rPr i="1" lang="en-US" sz="2000"/>
              <a:t>Number of unique observers</a:t>
            </a:r>
            <a:endParaRPr/>
          </a:p>
          <a:p>
            <a:pPr indent="0" lvl="1" marL="457200" rtl="0" algn="l">
              <a:lnSpc>
                <a:spcPct val="90000"/>
              </a:lnSpc>
              <a:spcBef>
                <a:spcPts val="500"/>
              </a:spcBef>
              <a:spcAft>
                <a:spcPts val="0"/>
              </a:spcAft>
              <a:buClr>
                <a:schemeClr val="dk1"/>
              </a:buClr>
              <a:buSzPct val="100000"/>
              <a:buNone/>
            </a:pPr>
            <a:r>
              <a:t/>
            </a:r>
            <a:endParaRPr i="1" sz="2000"/>
          </a:p>
          <a:p>
            <a:pPr indent="0" lvl="0" marL="0" rtl="0" algn="l">
              <a:lnSpc>
                <a:spcPct val="90000"/>
              </a:lnSpc>
              <a:spcBef>
                <a:spcPts val="1000"/>
              </a:spcBef>
              <a:spcAft>
                <a:spcPts val="0"/>
              </a:spcAft>
              <a:buClr>
                <a:schemeClr val="dk1"/>
              </a:buClr>
              <a:buSzPct val="100000"/>
              <a:buNone/>
            </a:pPr>
            <a:r>
              <a:rPr i="1" lang="en-US" sz="2400"/>
              <a:t>So what do we do?</a:t>
            </a:r>
            <a:endParaRPr/>
          </a:p>
          <a:p>
            <a:pPr indent="-228600" lvl="0" marL="228600" rtl="0" algn="l">
              <a:lnSpc>
                <a:spcPct val="90000"/>
              </a:lnSpc>
              <a:spcBef>
                <a:spcPts val="1000"/>
              </a:spcBef>
              <a:spcAft>
                <a:spcPts val="0"/>
              </a:spcAft>
              <a:buClr>
                <a:schemeClr val="dk1"/>
              </a:buClr>
              <a:buSzPct val="100000"/>
              <a:buChar char="•"/>
            </a:pPr>
            <a:r>
              <a:rPr b="1" lang="en-US" sz="2400"/>
              <a:t>Filter out specimen records </a:t>
            </a:r>
            <a:r>
              <a:rPr lang="en-US" sz="2400"/>
              <a:t>collected by the same person on the same day in the same location </a:t>
            </a:r>
            <a:endParaRPr/>
          </a:p>
          <a:p>
            <a:pPr indent="-228600" lvl="0" marL="228600" rtl="0" algn="l">
              <a:lnSpc>
                <a:spcPct val="90000"/>
              </a:lnSpc>
              <a:spcBef>
                <a:spcPts val="1000"/>
              </a:spcBef>
              <a:spcAft>
                <a:spcPts val="0"/>
              </a:spcAft>
              <a:buClr>
                <a:schemeClr val="dk1"/>
              </a:buClr>
              <a:buSzPct val="100000"/>
              <a:buChar char="•"/>
            </a:pPr>
            <a:r>
              <a:rPr lang="en-US" sz="2400"/>
              <a:t> </a:t>
            </a:r>
            <a:r>
              <a:rPr b="1" lang="en-US" sz="2400"/>
              <a:t>Count the number of observations and observers </a:t>
            </a:r>
            <a:r>
              <a:rPr lang="en-US" sz="2400"/>
              <a:t>in each cell/year/species unit.</a:t>
            </a:r>
            <a:endParaRPr/>
          </a:p>
          <a:p>
            <a:pPr indent="-228600" lvl="0" marL="228600" rtl="0" algn="l">
              <a:lnSpc>
                <a:spcPct val="90000"/>
              </a:lnSpc>
              <a:spcBef>
                <a:spcPts val="1000"/>
              </a:spcBef>
              <a:spcAft>
                <a:spcPts val="0"/>
              </a:spcAft>
              <a:buClr>
                <a:schemeClr val="dk1"/>
              </a:buClr>
              <a:buSzPct val="100000"/>
              <a:buChar char="•"/>
            </a:pPr>
            <a:r>
              <a:rPr lang="en-US" sz="2400"/>
              <a:t>If observation count is below 6 or 7 and observer count is below 4 or 5 – estimating edges of the phenology phase (onset or offset) is very hard.  </a:t>
            </a:r>
            <a:endParaRPr/>
          </a:p>
          <a:p>
            <a:pPr indent="-228600" lvl="0" marL="228600" rtl="0" algn="l">
              <a:lnSpc>
                <a:spcPct val="90000"/>
              </a:lnSpc>
              <a:spcBef>
                <a:spcPts val="1000"/>
              </a:spcBef>
              <a:spcAft>
                <a:spcPts val="0"/>
              </a:spcAft>
              <a:buClr>
                <a:schemeClr val="dk1"/>
              </a:buClr>
              <a:buSzPct val="100000"/>
              <a:buChar char="•"/>
            </a:pPr>
            <a:r>
              <a:rPr b="1" lang="en-US" sz="2400"/>
              <a:t>So filter out cells with low observation/observer #</a:t>
            </a:r>
            <a:endParaRPr/>
          </a:p>
          <a:p>
            <a:pPr indent="-228600" lvl="1" marL="685800" rtl="0" algn="l">
              <a:lnSpc>
                <a:spcPct val="90000"/>
              </a:lnSpc>
              <a:spcBef>
                <a:spcPts val="500"/>
              </a:spcBef>
              <a:spcAft>
                <a:spcPts val="0"/>
              </a:spcAft>
              <a:buClr>
                <a:schemeClr val="dk1"/>
              </a:buClr>
              <a:buSzPct val="100000"/>
              <a:buChar char="•"/>
            </a:pPr>
            <a:r>
              <a:rPr lang="en-US" sz="2000"/>
              <a:t>BUT you may still get ok </a:t>
            </a:r>
            <a:r>
              <a:rPr b="1" lang="en-US" sz="2000"/>
              <a:t>mean estimates </a:t>
            </a:r>
            <a:r>
              <a:rPr lang="en-US" sz="2000"/>
              <a:t>with even fewer recs.</a:t>
            </a:r>
            <a:endParaRPr/>
          </a:p>
          <a:p>
            <a:pPr indent="-228600" lvl="0" marL="228600" rtl="0" algn="l">
              <a:lnSpc>
                <a:spcPct val="90000"/>
              </a:lnSpc>
              <a:spcBef>
                <a:spcPts val="1000"/>
              </a:spcBef>
              <a:spcAft>
                <a:spcPts val="0"/>
              </a:spcAft>
              <a:buClr>
                <a:schemeClr val="dk1"/>
              </a:buClr>
              <a:buSzPct val="100000"/>
              <a:buChar char="•"/>
            </a:pPr>
            <a:r>
              <a:rPr b="1" lang="en-US" sz="2400"/>
              <a:t>Always keep your observation count and observer count </a:t>
            </a:r>
            <a:r>
              <a:rPr lang="en-US" sz="2400"/>
              <a:t>associated with cell/year/species – WHY?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6" name="Shape 316"/>
        <p:cNvGrpSpPr/>
        <p:nvPr/>
      </p:nvGrpSpPr>
      <p:grpSpPr>
        <a:xfrm>
          <a:off x="0" y="0"/>
          <a:ext cx="0" cy="0"/>
          <a:chOff x="0" y="0"/>
          <a:chExt cx="0" cy="0"/>
        </a:xfrm>
      </p:grpSpPr>
      <p:sp>
        <p:nvSpPr>
          <p:cNvPr id="317" name="Google Shape;317;p4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 name="Google Shape;318;p41"/>
          <p:cNvSpPr txBox="1"/>
          <p:nvPr>
            <p:ph type="title"/>
          </p:nvPr>
        </p:nvSpPr>
        <p:spPr>
          <a:xfrm>
            <a:off x="640080" y="325369"/>
            <a:ext cx="4368602" cy="195684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Before we go further</a:t>
            </a:r>
            <a:endParaRPr/>
          </a:p>
        </p:txBody>
      </p:sp>
      <p:sp>
        <p:nvSpPr>
          <p:cNvPr id="319" name="Google Shape;319;p41"/>
          <p:cNvSpPr/>
          <p:nvPr/>
        </p:nvSpPr>
        <p:spPr>
          <a:xfrm>
            <a:off x="640080" y="2586994"/>
            <a:ext cx="3474720" cy="18288"/>
          </a:xfrm>
          <a:custGeom>
            <a:rect b="b" l="l" r="r" t="t"/>
            <a:pathLst>
              <a:path extrusionOk="0" fill="none" h="18288" w="347472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extrusionOk="0" h="18288" w="347472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 name="Google Shape;320;p41"/>
          <p:cNvSpPr txBox="1"/>
          <p:nvPr>
            <p:ph idx="1" type="body"/>
          </p:nvPr>
        </p:nvSpPr>
        <p:spPr>
          <a:xfrm>
            <a:off x="449580" y="2872899"/>
            <a:ext cx="4623163" cy="3659732"/>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90000"/>
              </a:lnSpc>
              <a:spcBef>
                <a:spcPts val="0"/>
              </a:spcBef>
              <a:spcAft>
                <a:spcPts val="0"/>
              </a:spcAft>
              <a:buClr>
                <a:schemeClr val="dk1"/>
              </a:buClr>
              <a:buSzPct val="100000"/>
              <a:buChar char="•"/>
            </a:pPr>
            <a:r>
              <a:rPr lang="en-US" sz="2900"/>
              <a:t>I want to reiterate that methods I cover here are </a:t>
            </a:r>
            <a:r>
              <a:rPr b="1" lang="en-US" sz="2900"/>
              <a:t>presence-only</a:t>
            </a:r>
            <a:endParaRPr/>
          </a:p>
          <a:p>
            <a:pPr indent="-228600" lvl="0" marL="228600" rtl="0" algn="l">
              <a:lnSpc>
                <a:spcPct val="90000"/>
              </a:lnSpc>
              <a:spcBef>
                <a:spcPts val="1000"/>
              </a:spcBef>
              <a:spcAft>
                <a:spcPts val="0"/>
              </a:spcAft>
              <a:buClr>
                <a:schemeClr val="dk1"/>
              </a:buClr>
              <a:buSzPct val="100000"/>
              <a:buChar char="•"/>
            </a:pPr>
            <a:r>
              <a:rPr lang="en-US" sz="2900"/>
              <a:t>You can fit presence-absence models but…</a:t>
            </a:r>
            <a:endParaRPr/>
          </a:p>
          <a:p>
            <a:pPr indent="-228600" lvl="0" marL="228600" rtl="0" algn="l">
              <a:lnSpc>
                <a:spcPct val="90000"/>
              </a:lnSpc>
              <a:spcBef>
                <a:spcPts val="1000"/>
              </a:spcBef>
              <a:spcAft>
                <a:spcPts val="0"/>
              </a:spcAft>
              <a:buClr>
                <a:schemeClr val="dk1"/>
              </a:buClr>
              <a:buSzPct val="100000"/>
              <a:buChar char="•"/>
            </a:pPr>
            <a:r>
              <a:rPr b="1" lang="en-US" sz="2900"/>
              <a:t>Absence is tricky from herbarium and iNaturalist data</a:t>
            </a:r>
            <a:endParaRPr/>
          </a:p>
          <a:p>
            <a:pPr indent="-228600" lvl="0" marL="228600" rtl="0" algn="l">
              <a:lnSpc>
                <a:spcPct val="90000"/>
              </a:lnSpc>
              <a:spcBef>
                <a:spcPts val="1000"/>
              </a:spcBef>
              <a:spcAft>
                <a:spcPts val="0"/>
              </a:spcAft>
              <a:buClr>
                <a:schemeClr val="dk1"/>
              </a:buClr>
              <a:buSzPct val="100000"/>
              <a:buChar char="•"/>
            </a:pPr>
            <a:r>
              <a:rPr lang="en-US" sz="2900"/>
              <a:t>Less so from monitoring data e.g. NPN</a:t>
            </a:r>
            <a:endParaRPr/>
          </a:p>
          <a:p>
            <a:pPr indent="-228600" lvl="0" marL="228600" rtl="0" algn="l">
              <a:lnSpc>
                <a:spcPct val="90000"/>
              </a:lnSpc>
              <a:spcBef>
                <a:spcPts val="1000"/>
              </a:spcBef>
              <a:spcAft>
                <a:spcPts val="0"/>
              </a:spcAft>
              <a:buClr>
                <a:schemeClr val="dk1"/>
              </a:buClr>
              <a:buSzPct val="100000"/>
              <a:buChar char="•"/>
            </a:pPr>
            <a:r>
              <a:rPr lang="en-US" sz="2900"/>
              <a:t>The issue is that absence must be assessed </a:t>
            </a:r>
            <a:r>
              <a:rPr lang="en-US" sz="2900" u="sng"/>
              <a:t>at the whole plant level</a:t>
            </a:r>
            <a:r>
              <a:rPr lang="en-US" sz="2900"/>
              <a:t> and we often only have evidence from “part” of a plant</a:t>
            </a:r>
            <a:endParaRPr/>
          </a:p>
          <a:p>
            <a:pPr indent="-228600" lvl="0" marL="228600" rtl="0" algn="l">
              <a:lnSpc>
                <a:spcPct val="90000"/>
              </a:lnSpc>
              <a:spcBef>
                <a:spcPts val="1000"/>
              </a:spcBef>
              <a:spcAft>
                <a:spcPts val="0"/>
              </a:spcAft>
              <a:buClr>
                <a:schemeClr val="dk1"/>
              </a:buClr>
              <a:buSzPct val="100000"/>
              <a:buChar char="•"/>
            </a:pPr>
            <a:r>
              <a:rPr lang="en-US" sz="2900"/>
              <a:t>Happy to talk about methods for fitting presence-absence models individually</a:t>
            </a:r>
            <a:endParaRPr/>
          </a:p>
          <a:p>
            <a:pPr indent="-130810" lvl="0" marL="228600" rtl="0" algn="l">
              <a:lnSpc>
                <a:spcPct val="90000"/>
              </a:lnSpc>
              <a:spcBef>
                <a:spcPts val="1000"/>
              </a:spcBef>
              <a:spcAft>
                <a:spcPts val="0"/>
              </a:spcAft>
              <a:buClr>
                <a:schemeClr val="dk1"/>
              </a:buClr>
              <a:buSzPct val="100000"/>
              <a:buNone/>
            </a:pPr>
            <a:r>
              <a:t/>
            </a:r>
            <a:endParaRPr sz="2200"/>
          </a:p>
        </p:txBody>
      </p:sp>
      <p:pic>
        <p:nvPicPr>
          <p:cNvPr descr="Stop Sign Ahead Photograph by Jessie Loudon - Fine Art America" id="321" name="Google Shape;321;p41"/>
          <p:cNvPicPr preferRelativeResize="0"/>
          <p:nvPr/>
        </p:nvPicPr>
        <p:blipFill rotWithShape="1">
          <a:blip r:embed="rId3">
            <a:alphaModFix/>
          </a:blip>
          <a:srcRect b="0" l="22711" r="2062" t="0"/>
          <a:stretch/>
        </p:blipFill>
        <p:spPr>
          <a:xfrm>
            <a:off x="5311702" y="10"/>
            <a:ext cx="6878775" cy="6857990"/>
          </a:xfrm>
          <a:custGeom>
            <a:rect b="b" l="l" r="r" t="t"/>
            <a:pathLst>
              <a:path extrusionOk="0" h="6858000" w="6878775">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09" name="Google Shape;109;p15"/>
          <p:cNvPicPr preferRelativeResize="0"/>
          <p:nvPr>
            <p:ph idx="1" type="body"/>
          </p:nvPr>
        </p:nvPicPr>
        <p:blipFill rotWithShape="1">
          <a:blip r:embed="rId3">
            <a:alphaModFix/>
          </a:blip>
          <a:srcRect b="0" l="0" r="0" t="0"/>
          <a:stretch/>
        </p:blipFill>
        <p:spPr>
          <a:xfrm>
            <a:off x="1498899" y="2060848"/>
            <a:ext cx="4944657" cy="4653136"/>
          </a:xfrm>
          <a:prstGeom prst="rect">
            <a:avLst/>
          </a:prstGeom>
          <a:noFill/>
          <a:ln>
            <a:noFill/>
          </a:ln>
        </p:spPr>
      </p:pic>
      <p:sp>
        <p:nvSpPr>
          <p:cNvPr id="110" name="Google Shape;110;p15"/>
          <p:cNvSpPr/>
          <p:nvPr/>
        </p:nvSpPr>
        <p:spPr>
          <a:xfrm>
            <a:off x="1524000" y="1"/>
            <a:ext cx="9144000" cy="1600200"/>
          </a:xfrm>
          <a:prstGeom prst="rect">
            <a:avLst/>
          </a:prstGeom>
          <a:solidFill>
            <a:srgbClr val="C55A11">
              <a:alpha val="6666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Calibri"/>
                <a:ea typeface="Calibri"/>
                <a:cs typeface="Calibri"/>
                <a:sym typeface="Calibri"/>
              </a:rPr>
              <a:t>The Plant Phenology Ontology</a:t>
            </a:r>
            <a:endParaRPr/>
          </a:p>
        </p:txBody>
      </p:sp>
      <p:pic>
        <p:nvPicPr>
          <p:cNvPr id="111" name="Google Shape;111;p15"/>
          <p:cNvPicPr preferRelativeResize="0"/>
          <p:nvPr/>
        </p:nvPicPr>
        <p:blipFill rotWithShape="1">
          <a:blip r:embed="rId4">
            <a:alphaModFix/>
          </a:blip>
          <a:srcRect b="0" l="0" r="0" t="0"/>
          <a:stretch/>
        </p:blipFill>
        <p:spPr>
          <a:xfrm>
            <a:off x="5530748" y="2519612"/>
            <a:ext cx="5137253" cy="1900969"/>
          </a:xfrm>
          <a:prstGeom prst="rect">
            <a:avLst/>
          </a:prstGeom>
          <a:noFill/>
          <a:ln>
            <a:noFill/>
          </a:ln>
        </p:spPr>
      </p:pic>
      <p:sp>
        <p:nvSpPr>
          <p:cNvPr id="112" name="Google Shape;112;p15"/>
          <p:cNvSpPr txBox="1"/>
          <p:nvPr/>
        </p:nvSpPr>
        <p:spPr>
          <a:xfrm>
            <a:off x="6215751" y="4643952"/>
            <a:ext cx="3767245"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 set of terms, definitions and logical axioms that can be used to describe phenology traits of plants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Identifiers for terms and meaning all published for others to use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 good next step:  Check for Outliers in your estimates</a:t>
            </a:r>
            <a:endParaRPr/>
          </a:p>
        </p:txBody>
      </p:sp>
      <p:pic>
        <p:nvPicPr>
          <p:cNvPr id="327" name="Google Shape;327;p42"/>
          <p:cNvPicPr preferRelativeResize="0"/>
          <p:nvPr/>
        </p:nvPicPr>
        <p:blipFill rotWithShape="1">
          <a:blip r:embed="rId3">
            <a:alphaModFix/>
          </a:blip>
          <a:srcRect b="0" l="0" r="0" t="0"/>
          <a:stretch/>
        </p:blipFill>
        <p:spPr>
          <a:xfrm>
            <a:off x="4902200" y="2565400"/>
            <a:ext cx="6858000" cy="3429000"/>
          </a:xfrm>
          <a:prstGeom prst="rect">
            <a:avLst/>
          </a:prstGeom>
          <a:noFill/>
          <a:ln>
            <a:noFill/>
          </a:ln>
        </p:spPr>
      </p:pic>
      <p:sp>
        <p:nvSpPr>
          <p:cNvPr id="328" name="Google Shape;328;p42"/>
          <p:cNvSpPr txBox="1"/>
          <p:nvPr/>
        </p:nvSpPr>
        <p:spPr>
          <a:xfrm>
            <a:off x="628650" y="1968560"/>
            <a:ext cx="3930649" cy="452431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 often check for outliers in phenoestimates</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These are per species and usually are 3SD away from mean phenology or more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reason is that it is hard to remove all the issues with erroneous specimen data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These can be removed or checked to see if there is something obvious driving the outlying value</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It’s often date issues with recs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3"/>
          <p:cNvSpPr txBox="1"/>
          <p:nvPr>
            <p:ph type="title"/>
          </p:nvPr>
        </p:nvSpPr>
        <p:spPr>
          <a:xfrm>
            <a:off x="445358" y="2412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How do we assemble “covariate” data for testing phenology drivers?</a:t>
            </a:r>
            <a:endParaRPr/>
          </a:p>
        </p:txBody>
      </p:sp>
      <p:sp>
        <p:nvSpPr>
          <p:cNvPr id="334" name="Google Shape;334;p43"/>
          <p:cNvSpPr txBox="1"/>
          <p:nvPr>
            <p:ph idx="1" type="body"/>
          </p:nvPr>
        </p:nvSpPr>
        <p:spPr>
          <a:xfrm>
            <a:off x="534258" y="2073275"/>
            <a:ext cx="51689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Our group has focused on the  following things:</a:t>
            </a:r>
            <a:endParaRPr/>
          </a:p>
          <a:p>
            <a:pPr indent="-228600" lvl="1" marL="685800" rtl="0" algn="l">
              <a:lnSpc>
                <a:spcPct val="100000"/>
              </a:lnSpc>
              <a:spcBef>
                <a:spcPts val="0"/>
              </a:spcBef>
              <a:spcAft>
                <a:spcPts val="0"/>
              </a:spcAft>
              <a:buClr>
                <a:schemeClr val="dk1"/>
              </a:buClr>
              <a:buSzPts val="2400"/>
              <a:buChar char="•"/>
            </a:pPr>
            <a:r>
              <a:rPr lang="en-US"/>
              <a:t>Climatic drivers</a:t>
            </a:r>
            <a:endParaRPr/>
          </a:p>
          <a:p>
            <a:pPr indent="-228600" lvl="1" marL="685800" rtl="0" algn="l">
              <a:lnSpc>
                <a:spcPct val="100000"/>
              </a:lnSpc>
              <a:spcBef>
                <a:spcPts val="0"/>
              </a:spcBef>
              <a:spcAft>
                <a:spcPts val="0"/>
              </a:spcAft>
              <a:buClr>
                <a:schemeClr val="dk1"/>
              </a:buClr>
              <a:buSzPts val="2400"/>
              <a:buChar char="•"/>
            </a:pPr>
            <a:r>
              <a:rPr lang="en-US"/>
              <a:t>Urbanization drivers</a:t>
            </a:r>
            <a:endParaRPr/>
          </a:p>
          <a:p>
            <a:pPr indent="-228600" lvl="1" marL="685800" rtl="0" algn="l">
              <a:lnSpc>
                <a:spcPct val="100000"/>
              </a:lnSpc>
              <a:spcBef>
                <a:spcPts val="0"/>
              </a:spcBef>
              <a:spcAft>
                <a:spcPts val="0"/>
              </a:spcAft>
              <a:buClr>
                <a:schemeClr val="dk1"/>
              </a:buClr>
              <a:buSzPts val="2400"/>
              <a:buChar char="•"/>
            </a:pPr>
            <a:r>
              <a:rPr lang="en-US"/>
              <a:t>Species traits</a:t>
            </a:r>
            <a:endParaRPr/>
          </a:p>
          <a:p>
            <a:pPr indent="-76200" lvl="1" marL="685800" rtl="0" algn="l">
              <a:lnSpc>
                <a:spcPct val="90000"/>
              </a:lnSpc>
              <a:spcBef>
                <a:spcPts val="5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400"/>
              <a:buChar char="•"/>
            </a:pPr>
            <a:r>
              <a:rPr lang="en-US" sz="2400"/>
              <a:t>If your questions are purely spatial, you can simply gather climate or urbanization data at the relevant time period and associate the climate data with your phenoestimates</a:t>
            </a:r>
            <a:endParaRPr sz="2400"/>
          </a:p>
          <a:p>
            <a:pPr indent="-50800" lvl="0" marL="228600" rtl="0" algn="l">
              <a:lnSpc>
                <a:spcPct val="90000"/>
              </a:lnSpc>
              <a:spcBef>
                <a:spcPts val="1000"/>
              </a:spcBef>
              <a:spcAft>
                <a:spcPts val="0"/>
              </a:spcAft>
              <a:buClr>
                <a:schemeClr val="dk1"/>
              </a:buClr>
              <a:buSzPts val="2800"/>
              <a:buNone/>
            </a:pPr>
            <a:r>
              <a:t/>
            </a:r>
            <a:endParaRPr/>
          </a:p>
        </p:txBody>
      </p:sp>
      <p:grpSp>
        <p:nvGrpSpPr>
          <p:cNvPr id="335" name="Google Shape;335;p43"/>
          <p:cNvGrpSpPr/>
          <p:nvPr/>
        </p:nvGrpSpPr>
        <p:grpSpPr>
          <a:xfrm>
            <a:off x="6308148" y="1217027"/>
            <a:ext cx="5401252" cy="5005973"/>
            <a:chOff x="2389102" y="750574"/>
            <a:chExt cx="7068473" cy="6049233"/>
          </a:xfrm>
        </p:grpSpPr>
        <p:sp>
          <p:nvSpPr>
            <p:cNvPr id="336" name="Google Shape;336;p43"/>
            <p:cNvSpPr/>
            <p:nvPr/>
          </p:nvSpPr>
          <p:spPr>
            <a:xfrm>
              <a:off x="2389102" y="750574"/>
              <a:ext cx="7068473" cy="6049233"/>
            </a:xfrm>
            <a:prstGeom prst="roundRect">
              <a:avLst>
                <a:gd fmla="val 16667" name="adj"/>
              </a:avLst>
            </a:prstGeom>
            <a:solidFill>
              <a:srgbClr val="4F81BD">
                <a:alpha val="78823"/>
              </a:srgb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Figure 1 Human population density of 10 km by 10 km grid cells of the USA (the 2010s) and Europe (2011)." id="337" name="Google Shape;337;p43"/>
            <p:cNvPicPr preferRelativeResize="0"/>
            <p:nvPr/>
          </p:nvPicPr>
          <p:blipFill rotWithShape="1">
            <a:blip r:embed="rId3">
              <a:alphaModFix/>
            </a:blip>
            <a:srcRect b="7286" l="0" r="0" t="6733"/>
            <a:stretch/>
          </p:blipFill>
          <p:spPr>
            <a:xfrm>
              <a:off x="2905201" y="1188091"/>
              <a:ext cx="5760640" cy="2155843"/>
            </a:xfrm>
            <a:prstGeom prst="rect">
              <a:avLst/>
            </a:prstGeom>
            <a:noFill/>
            <a:ln>
              <a:noFill/>
            </a:ln>
          </p:spPr>
        </p:pic>
        <p:pic>
          <p:nvPicPr>
            <p:cNvPr id="338" name="Google Shape;338;p43"/>
            <p:cNvPicPr preferRelativeResize="0"/>
            <p:nvPr/>
          </p:nvPicPr>
          <p:blipFill rotWithShape="1">
            <a:blip r:embed="rId4">
              <a:alphaModFix/>
            </a:blip>
            <a:srcRect b="0" l="0" r="0" t="0"/>
            <a:stretch/>
          </p:blipFill>
          <p:spPr>
            <a:xfrm>
              <a:off x="2905201" y="3953294"/>
              <a:ext cx="5760640" cy="2039232"/>
            </a:xfrm>
            <a:prstGeom prst="rect">
              <a:avLst/>
            </a:prstGeom>
            <a:noFill/>
            <a:ln>
              <a:noFill/>
            </a:ln>
          </p:spPr>
        </p:pic>
        <p:sp>
          <p:nvSpPr>
            <p:cNvPr id="339" name="Google Shape;339;p43"/>
            <p:cNvSpPr txBox="1"/>
            <p:nvPr/>
          </p:nvSpPr>
          <p:spPr>
            <a:xfrm>
              <a:off x="3064825" y="3343934"/>
              <a:ext cx="6176687" cy="44630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Human population density (log-scale) (2010)</a:t>
              </a:r>
              <a:endParaRPr/>
            </a:p>
          </p:txBody>
        </p:sp>
        <p:sp>
          <p:nvSpPr>
            <p:cNvPr id="340" name="Google Shape;340;p43"/>
            <p:cNvSpPr txBox="1"/>
            <p:nvPr/>
          </p:nvSpPr>
          <p:spPr>
            <a:xfrm>
              <a:off x="3064825" y="6004090"/>
              <a:ext cx="5605026" cy="7810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Temperature from November-May averaged 2010-2018</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4"/>
          <p:cNvSpPr txBox="1"/>
          <p:nvPr>
            <p:ph type="title"/>
          </p:nvPr>
        </p:nvSpPr>
        <p:spPr>
          <a:xfrm>
            <a:off x="236416" y="995508"/>
            <a:ext cx="4288692"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Climate data – p2</a:t>
            </a:r>
            <a:endParaRPr/>
          </a:p>
        </p:txBody>
      </p:sp>
      <p:pic>
        <p:nvPicPr>
          <p:cNvPr id="346" name="Google Shape;346;p44"/>
          <p:cNvPicPr preferRelativeResize="0"/>
          <p:nvPr>
            <p:ph idx="1" type="body"/>
          </p:nvPr>
        </p:nvPicPr>
        <p:blipFill rotWithShape="1">
          <a:blip r:embed="rId3">
            <a:alphaModFix/>
          </a:blip>
          <a:srcRect b="0" l="0" r="0" t="0"/>
          <a:stretch/>
        </p:blipFill>
        <p:spPr>
          <a:xfrm>
            <a:off x="3814728" y="243231"/>
            <a:ext cx="8140856" cy="2830119"/>
          </a:xfrm>
          <a:prstGeom prst="rect">
            <a:avLst/>
          </a:prstGeom>
          <a:noFill/>
          <a:ln>
            <a:noFill/>
          </a:ln>
        </p:spPr>
      </p:pic>
      <p:sp>
        <p:nvSpPr>
          <p:cNvPr id="347" name="Google Shape;347;p44"/>
          <p:cNvSpPr txBox="1"/>
          <p:nvPr/>
        </p:nvSpPr>
        <p:spPr>
          <a:xfrm>
            <a:off x="992554" y="3485661"/>
            <a:ext cx="10386600" cy="30477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There are extensive historical climate data resources that stretch back to 1850</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These are often at the the yearly or monthly level (CRU, for example)</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There are even DAILY data that have been estimated back to 1910s</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These all require some work to use in your analyses</a:t>
            </a:r>
            <a:endParaRPr/>
          </a:p>
          <a:p>
            <a:pPr indent="-285750" lvl="0" marL="28575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Often you need to aggregate values to get estimates at the same spatial resolution as your grid cells</a:t>
            </a:r>
            <a:endParaRPr/>
          </a:p>
          <a:p>
            <a:pPr indent="-285750" lvl="0" marL="285750" marR="0" rtl="0" algn="l">
              <a:spcBef>
                <a:spcPts val="0"/>
              </a:spcBef>
              <a:spcAft>
                <a:spcPts val="0"/>
              </a:spcAft>
              <a:buClr>
                <a:schemeClr val="dk1"/>
              </a:buClr>
              <a:buSzPts val="2400"/>
              <a:buFont typeface="Arial"/>
              <a:buChar char="•"/>
            </a:pPr>
            <a:r>
              <a:rPr b="1" lang="en-US" sz="2400">
                <a:solidFill>
                  <a:schemeClr val="dk1"/>
                </a:solidFill>
                <a:latin typeface="Calibri"/>
                <a:ea typeface="Calibri"/>
                <a:cs typeface="Calibri"/>
                <a:sym typeface="Calibri"/>
              </a:rPr>
              <a:t>R again has everything you need for this </a:t>
            </a:r>
            <a:r>
              <a:rPr lang="en-US" sz="2400">
                <a:solidFill>
                  <a:schemeClr val="dk1"/>
                </a:solidFill>
                <a:latin typeface="Calibri"/>
                <a:ea typeface="Calibri"/>
                <a:cs typeface="Calibri"/>
                <a:sym typeface="Calibri"/>
              </a:rPr>
              <a:t>--- sf, raster (and terra and stars) and tidyverse take you a long way here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5"/>
          <p:cNvSpPr txBox="1"/>
          <p:nvPr>
            <p:ph type="title"/>
          </p:nvPr>
        </p:nvSpPr>
        <p:spPr>
          <a:xfrm>
            <a:off x="277587" y="473982"/>
            <a:ext cx="390797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Climate data – p3</a:t>
            </a:r>
            <a:endParaRPr/>
          </a:p>
        </p:txBody>
      </p:sp>
      <p:pic>
        <p:nvPicPr>
          <p:cNvPr id="353" name="Google Shape;353;p45"/>
          <p:cNvPicPr preferRelativeResize="0"/>
          <p:nvPr>
            <p:ph idx="1" type="body"/>
          </p:nvPr>
        </p:nvPicPr>
        <p:blipFill rotWithShape="1">
          <a:blip r:embed="rId3">
            <a:alphaModFix/>
          </a:blip>
          <a:srcRect b="0" l="0" r="0" t="0"/>
          <a:stretch/>
        </p:blipFill>
        <p:spPr>
          <a:xfrm>
            <a:off x="4082143" y="135499"/>
            <a:ext cx="7478176" cy="1807043"/>
          </a:xfrm>
          <a:prstGeom prst="rect">
            <a:avLst/>
          </a:prstGeom>
          <a:noFill/>
          <a:ln>
            <a:noFill/>
          </a:ln>
        </p:spPr>
      </p:pic>
      <p:sp>
        <p:nvSpPr>
          <p:cNvPr id="354" name="Google Shape;354;p45"/>
          <p:cNvSpPr txBox="1"/>
          <p:nvPr/>
        </p:nvSpPr>
        <p:spPr>
          <a:xfrm>
            <a:off x="665983" y="2832518"/>
            <a:ext cx="10386645" cy="415498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400"/>
              <a:buFont typeface="Arial"/>
              <a:buChar char="•"/>
            </a:pPr>
            <a:r>
              <a:rPr b="1" lang="en-US" sz="2400">
                <a:solidFill>
                  <a:schemeClr val="dk1"/>
                </a:solidFill>
                <a:latin typeface="Calibri"/>
                <a:ea typeface="Calibri"/>
                <a:cs typeface="Calibri"/>
                <a:sym typeface="Calibri"/>
              </a:rPr>
              <a:t>R again has everything you need for this but let’s unpack this</a:t>
            </a:r>
            <a:endParaRPr/>
          </a:p>
          <a:p>
            <a:pPr indent="-285750" lvl="1" marL="74295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sf, terra and stars (and older packages e.g. raster and sp) </a:t>
            </a:r>
            <a:r>
              <a:rPr b="1" i="0" lang="en-US" sz="2400" u="none" cap="none" strike="noStrike">
                <a:solidFill>
                  <a:schemeClr val="dk1"/>
                </a:solidFill>
                <a:latin typeface="Calibri"/>
                <a:ea typeface="Calibri"/>
                <a:cs typeface="Calibri"/>
                <a:sym typeface="Calibri"/>
              </a:rPr>
              <a:t>are core GIS toolkits</a:t>
            </a:r>
            <a:endParaRPr/>
          </a:p>
          <a:p>
            <a:pPr indent="-342900" lvl="2" marL="1257300" marR="0" rtl="0" algn="l">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They help you manipulate “vector” data e.g. shapefiles</a:t>
            </a:r>
            <a:endParaRPr/>
          </a:p>
          <a:p>
            <a:pPr indent="-342900" lvl="2" marL="1257300" marR="0" rtl="0" algn="l">
              <a:spcBef>
                <a:spcPts val="0"/>
              </a:spcBef>
              <a:spcAft>
                <a:spcPts val="0"/>
              </a:spcAft>
              <a:buClr>
                <a:schemeClr val="dk1"/>
              </a:buClr>
              <a:buSzPts val="2400"/>
              <a:buFont typeface="Calibri"/>
              <a:buChar char="-"/>
            </a:pPr>
            <a:r>
              <a:rPr b="0" i="0" lang="en-US" sz="2400" u="none" cap="none" strike="noStrike">
                <a:solidFill>
                  <a:schemeClr val="dk1"/>
                </a:solidFill>
                <a:latin typeface="Calibri"/>
                <a:ea typeface="Calibri"/>
                <a:cs typeface="Calibri"/>
                <a:sym typeface="Calibri"/>
              </a:rPr>
              <a:t>And “raster” data e.g. gridded climate data</a:t>
            </a:r>
            <a:endParaRPr/>
          </a:p>
          <a:p>
            <a:pPr indent="-342900" lvl="1" marL="8001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sf plays well with tidyverse, and this makes aggregation or extraction (e.g. get a mean temperature value for a grid cell) easy</a:t>
            </a:r>
            <a:endParaRPr/>
          </a:p>
          <a:p>
            <a:pPr indent="-342900" lvl="1" marL="8001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There are more and more  tools to get climate data right from R</a:t>
            </a:r>
            <a:endParaRPr/>
          </a:p>
          <a:p>
            <a:pPr indent="-342900" lvl="2" marL="12573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Here are some I use: climateR (access to many datasets), prism (access to PRISM data), daymetr (access to Daymet).  </a:t>
            </a:r>
            <a:endParaRPr/>
          </a:p>
          <a:p>
            <a:pPr indent="-190500" lvl="1" marL="800100" marR="0" rtl="0" algn="l">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8" name="Shape 358"/>
        <p:cNvGrpSpPr/>
        <p:nvPr/>
      </p:nvGrpSpPr>
      <p:grpSpPr>
        <a:xfrm>
          <a:off x="0" y="0"/>
          <a:ext cx="0" cy="0"/>
          <a:chOff x="0" y="0"/>
          <a:chExt cx="0" cy="0"/>
        </a:xfrm>
      </p:grpSpPr>
      <p:sp>
        <p:nvSpPr>
          <p:cNvPr id="359" name="Google Shape;359;p4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46"/>
          <p:cNvSpPr txBox="1"/>
          <p:nvPr>
            <p:ph type="title"/>
          </p:nvPr>
        </p:nvSpPr>
        <p:spPr>
          <a:xfrm>
            <a:off x="630936" y="553554"/>
            <a:ext cx="3429000" cy="17190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How about Traits? </a:t>
            </a:r>
            <a:endParaRPr/>
          </a:p>
        </p:txBody>
      </p:sp>
      <p:sp>
        <p:nvSpPr>
          <p:cNvPr id="361" name="Google Shape;361;p46"/>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46"/>
          <p:cNvSpPr txBox="1"/>
          <p:nvPr>
            <p:ph idx="1" type="body"/>
          </p:nvPr>
        </p:nvSpPr>
        <p:spPr>
          <a:xfrm>
            <a:off x="630936" y="2721242"/>
            <a:ext cx="4472510" cy="341071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US" sz="2400"/>
              <a:t>  These mostly come from the literature</a:t>
            </a:r>
            <a:endParaRPr/>
          </a:p>
          <a:p>
            <a:pPr indent="-228600" lvl="0" marL="228600" rtl="0" algn="l">
              <a:lnSpc>
                <a:spcPct val="90000"/>
              </a:lnSpc>
              <a:spcBef>
                <a:spcPts val="1000"/>
              </a:spcBef>
              <a:spcAft>
                <a:spcPts val="0"/>
              </a:spcAft>
              <a:buClr>
                <a:schemeClr val="dk1"/>
              </a:buClr>
              <a:buSzPts val="2400"/>
              <a:buChar char="•"/>
            </a:pPr>
            <a:r>
              <a:rPr lang="en-US" sz="2400"/>
              <a:t>Highly dependent on question of interest</a:t>
            </a:r>
            <a:endParaRPr/>
          </a:p>
          <a:p>
            <a:pPr indent="-228600" lvl="0" marL="228600" rtl="0" algn="l">
              <a:lnSpc>
                <a:spcPct val="90000"/>
              </a:lnSpc>
              <a:spcBef>
                <a:spcPts val="1000"/>
              </a:spcBef>
              <a:spcAft>
                <a:spcPts val="0"/>
              </a:spcAft>
              <a:buClr>
                <a:schemeClr val="dk1"/>
              </a:buClr>
              <a:buSzPts val="2400"/>
              <a:buChar char="•"/>
            </a:pPr>
            <a:r>
              <a:rPr lang="en-US" sz="2400"/>
              <a:t> One trait we have used a lot is “flowering season” (spring/summer/fall) </a:t>
            </a:r>
            <a:endParaRPr/>
          </a:p>
          <a:p>
            <a:pPr indent="-228600" lvl="0" marL="228600" rtl="0" algn="l">
              <a:lnSpc>
                <a:spcPct val="90000"/>
              </a:lnSpc>
              <a:spcBef>
                <a:spcPts val="1000"/>
              </a:spcBef>
              <a:spcAft>
                <a:spcPts val="0"/>
              </a:spcAft>
              <a:buClr>
                <a:schemeClr val="dk1"/>
              </a:buClr>
              <a:buSzPts val="2400"/>
              <a:buChar char="•"/>
            </a:pPr>
            <a:r>
              <a:rPr lang="en-US" sz="2400"/>
              <a:t>And defining these timing traits can be a challenge because spring itself varies spatially</a:t>
            </a:r>
            <a:endParaRPr/>
          </a:p>
        </p:txBody>
      </p:sp>
      <p:pic>
        <p:nvPicPr>
          <p:cNvPr descr="Herbaceous Versus Woody - Garden Glossary - YouTube" id="363" name="Google Shape;363;p46"/>
          <p:cNvPicPr preferRelativeResize="0"/>
          <p:nvPr/>
        </p:nvPicPr>
        <p:blipFill rotWithShape="1">
          <a:blip r:embed="rId3">
            <a:alphaModFix/>
          </a:blip>
          <a:srcRect b="0" l="0" r="0" t="0"/>
          <a:stretch/>
        </p:blipFill>
        <p:spPr>
          <a:xfrm>
            <a:off x="5509202" y="1423760"/>
            <a:ext cx="6342147" cy="356745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7"/>
          <p:cNvSpPr txBox="1"/>
          <p:nvPr>
            <p:ph type="title"/>
          </p:nvPr>
        </p:nvSpPr>
        <p:spPr>
          <a:xfrm>
            <a:off x="291123" y="1027905"/>
            <a:ext cx="4069862"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And finally, how do we use models to generate </a:t>
            </a:r>
            <a:r>
              <a:rPr lang="en-US" sz="4000"/>
              <a:t>insights</a:t>
            </a:r>
            <a:r>
              <a:rPr lang="en-US"/>
              <a:t> about phenology?  </a:t>
            </a:r>
            <a:endParaRPr/>
          </a:p>
        </p:txBody>
      </p:sp>
      <p:pic>
        <p:nvPicPr>
          <p:cNvPr id="369" name="Google Shape;369;p47"/>
          <p:cNvPicPr preferRelativeResize="0"/>
          <p:nvPr/>
        </p:nvPicPr>
        <p:blipFill rotWithShape="1">
          <a:blip r:embed="rId3">
            <a:alphaModFix/>
          </a:blip>
          <a:srcRect b="0" l="0" r="0" t="0"/>
          <a:stretch/>
        </p:blipFill>
        <p:spPr>
          <a:xfrm>
            <a:off x="4235938" y="260713"/>
            <a:ext cx="7828228" cy="3013934"/>
          </a:xfrm>
          <a:prstGeom prst="rect">
            <a:avLst/>
          </a:prstGeom>
          <a:noFill/>
          <a:ln>
            <a:noFill/>
          </a:ln>
        </p:spPr>
      </p:pic>
      <p:sp>
        <p:nvSpPr>
          <p:cNvPr id="370" name="Google Shape;370;p47"/>
          <p:cNvSpPr txBox="1"/>
          <p:nvPr/>
        </p:nvSpPr>
        <p:spPr>
          <a:xfrm>
            <a:off x="1132885" y="3583354"/>
            <a:ext cx="10681487" cy="360098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800"/>
              <a:buFont typeface="Arial"/>
              <a:buChar char="•"/>
            </a:pPr>
            <a:r>
              <a:rPr b="1" lang="en-US" sz="2800">
                <a:solidFill>
                  <a:schemeClr val="dk1"/>
                </a:solidFill>
                <a:latin typeface="Calibri"/>
                <a:ea typeface="Calibri"/>
                <a:cs typeface="Calibri"/>
                <a:sym typeface="Calibri"/>
              </a:rPr>
              <a:t>There are so many analysis pathways!  </a:t>
            </a:r>
            <a:endParaRPr/>
          </a:p>
          <a:p>
            <a:pPr indent="-285750" lvl="0" marL="28575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One of the more powerful ways to analyze phenology is in a linear mixed model framework</a:t>
            </a:r>
            <a:endParaRPr/>
          </a:p>
          <a:p>
            <a:pPr indent="-285750" lvl="0" marL="28575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This provides a way to account for traits and climate as fixed effects and species and region as random effects</a:t>
            </a:r>
            <a:endParaRPr/>
          </a:p>
          <a:p>
            <a:pPr indent="-285750" lvl="0" marL="28575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Accounting for phylogeny means having a tree with tips matching species for which you have phenoestimates</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8"/>
          <p:cNvSpPr txBox="1"/>
          <p:nvPr>
            <p:ph type="title"/>
          </p:nvPr>
        </p:nvSpPr>
        <p:spPr>
          <a:xfrm>
            <a:off x="506426" y="535058"/>
            <a:ext cx="8038763"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One more really important thing re: data assembly and models</a:t>
            </a:r>
            <a:endParaRPr/>
          </a:p>
        </p:txBody>
      </p:sp>
      <p:pic>
        <p:nvPicPr>
          <p:cNvPr id="376" name="Google Shape;376;p48"/>
          <p:cNvPicPr preferRelativeResize="0"/>
          <p:nvPr>
            <p:ph idx="1" type="body"/>
          </p:nvPr>
        </p:nvPicPr>
        <p:blipFill rotWithShape="1">
          <a:blip r:embed="rId3">
            <a:alphaModFix/>
          </a:blip>
          <a:srcRect b="0" l="0" r="0" t="0"/>
          <a:stretch/>
        </p:blipFill>
        <p:spPr>
          <a:xfrm>
            <a:off x="8641488" y="235800"/>
            <a:ext cx="3269987" cy="6539974"/>
          </a:xfrm>
          <a:prstGeom prst="rect">
            <a:avLst/>
          </a:prstGeom>
          <a:noFill/>
          <a:ln>
            <a:noFill/>
          </a:ln>
        </p:spPr>
      </p:pic>
      <p:sp>
        <p:nvSpPr>
          <p:cNvPr id="377" name="Google Shape;377;p48"/>
          <p:cNvSpPr txBox="1"/>
          <p:nvPr/>
        </p:nvSpPr>
        <p:spPr>
          <a:xfrm>
            <a:off x="784927" y="2103929"/>
            <a:ext cx="7169400" cy="39711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You may want to keep track of measures of observer effort for species-cell-year combos</a:t>
            </a:r>
            <a:endParaRPr/>
          </a:p>
          <a:p>
            <a:pPr indent="-285750" lvl="0" marL="28575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We calculate “number of total observations” and “number of distinct collectors”</a:t>
            </a:r>
            <a:endParaRPr/>
          </a:p>
          <a:p>
            <a:pPr indent="-285750" lvl="0" marL="28575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And we use one or both measures as “covariates” in our models</a:t>
            </a:r>
            <a:endParaRPr/>
          </a:p>
          <a:p>
            <a:pPr indent="-285750" lvl="0" marL="28575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To account for observer effort</a:t>
            </a:r>
            <a:endParaRPr/>
          </a:p>
          <a:p>
            <a:pPr indent="-285750" lvl="0" marL="28575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These variables almost ALWAYS show up in top models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383" name="Google Shape;383;p49"/>
          <p:cNvPicPr preferRelativeResize="0"/>
          <p:nvPr>
            <p:ph idx="1" type="body"/>
          </p:nvPr>
        </p:nvPicPr>
        <p:blipFill rotWithShape="1">
          <a:blip r:embed="rId3">
            <a:alphaModFix/>
          </a:blip>
          <a:srcRect b="0" l="0" r="6982" t="0"/>
          <a:stretch/>
        </p:blipFill>
        <p:spPr>
          <a:xfrm>
            <a:off x="0" y="-585421"/>
            <a:ext cx="12926646" cy="8603112"/>
          </a:xfrm>
          <a:prstGeom prst="rect">
            <a:avLst/>
          </a:prstGeom>
          <a:noFill/>
          <a:ln>
            <a:noFill/>
          </a:ln>
        </p:spPr>
      </p:pic>
      <p:pic>
        <p:nvPicPr>
          <p:cNvPr descr="upload.wikimedia.org/wikipedia/commons/1/1b/R_l..." id="384" name="Google Shape;384;p49"/>
          <p:cNvPicPr preferRelativeResize="0"/>
          <p:nvPr/>
        </p:nvPicPr>
        <p:blipFill rotWithShape="1">
          <a:blip r:embed="rId4">
            <a:alphaModFix/>
          </a:blip>
          <a:srcRect b="0" l="0" r="0" t="0"/>
          <a:stretch/>
        </p:blipFill>
        <p:spPr>
          <a:xfrm>
            <a:off x="1266092" y="4194540"/>
            <a:ext cx="948715" cy="736649"/>
          </a:xfrm>
          <a:prstGeom prst="rect">
            <a:avLst/>
          </a:prstGeom>
          <a:noFill/>
          <a:ln>
            <a:noFill/>
          </a:ln>
        </p:spPr>
      </p:pic>
      <p:sp>
        <p:nvSpPr>
          <p:cNvPr id="385" name="Google Shape;385;p49"/>
          <p:cNvSpPr txBox="1"/>
          <p:nvPr/>
        </p:nvSpPr>
        <p:spPr>
          <a:xfrm>
            <a:off x="5000482" y="230282"/>
            <a:ext cx="7168658" cy="66325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u="sng">
                <a:solidFill>
                  <a:schemeClr val="dk1"/>
                </a:solidFill>
                <a:latin typeface="Arial"/>
                <a:ea typeface="Arial"/>
                <a:cs typeface="Arial"/>
                <a:sym typeface="Arial"/>
              </a:rPr>
              <a:t>Let’s summarize some tools most used:</a:t>
            </a:r>
            <a:endParaRPr/>
          </a:p>
          <a:p>
            <a:pPr indent="0" lvl="0" marL="0" marR="0" rtl="0" algn="l">
              <a:spcBef>
                <a:spcPts val="300"/>
              </a:spcBef>
              <a:spcAft>
                <a:spcPts val="0"/>
              </a:spcAft>
              <a:buNone/>
            </a:pPr>
            <a:r>
              <a:t/>
            </a:r>
            <a:endParaRPr b="1" sz="2200" u="sng">
              <a:solidFill>
                <a:schemeClr val="dk1"/>
              </a:solidFill>
              <a:latin typeface="Arial"/>
              <a:ea typeface="Arial"/>
              <a:cs typeface="Arial"/>
              <a:sym typeface="Arial"/>
            </a:endParaRPr>
          </a:p>
          <a:p>
            <a:pPr indent="-342900" lvl="0" marL="342900" marR="0" rtl="0" algn="l">
              <a:spcBef>
                <a:spcPts val="300"/>
              </a:spcBef>
              <a:spcAft>
                <a:spcPts val="0"/>
              </a:spcAft>
              <a:buClr>
                <a:schemeClr val="dk1"/>
              </a:buClr>
              <a:buSzPts val="2200"/>
              <a:buFont typeface="Arial"/>
              <a:buChar char="•"/>
            </a:pPr>
            <a:r>
              <a:rPr b="1" lang="en-US" sz="2200">
                <a:solidFill>
                  <a:schemeClr val="dk1"/>
                </a:solidFill>
                <a:latin typeface="Arial"/>
                <a:ea typeface="Arial"/>
                <a:cs typeface="Arial"/>
                <a:sym typeface="Arial"/>
              </a:rPr>
              <a:t>We use digital images that have rich specimen occurrence metadata associated with them</a:t>
            </a:r>
            <a:endParaRPr/>
          </a:p>
          <a:p>
            <a:pPr indent="-342900" lvl="0" marL="342900" marR="0" rtl="0" algn="l">
              <a:spcBef>
                <a:spcPts val="300"/>
              </a:spcBef>
              <a:spcAft>
                <a:spcPts val="0"/>
              </a:spcAft>
              <a:buClr>
                <a:schemeClr val="dk1"/>
              </a:buClr>
              <a:buSzPts val="2200"/>
              <a:buFont typeface="Arial"/>
              <a:buChar char="•"/>
            </a:pPr>
            <a:r>
              <a:rPr b="1" lang="en-US" sz="2200">
                <a:solidFill>
                  <a:schemeClr val="dk1"/>
                </a:solidFill>
                <a:latin typeface="Arial"/>
                <a:ea typeface="Arial"/>
                <a:cs typeface="Arial"/>
                <a:sym typeface="Arial"/>
              </a:rPr>
              <a:t>We download images+metadata in R </a:t>
            </a:r>
            <a:endParaRPr/>
          </a:p>
          <a:p>
            <a:pPr indent="-342900" lvl="0" marL="342900" marR="0" rtl="0" algn="l">
              <a:spcBef>
                <a:spcPts val="300"/>
              </a:spcBef>
              <a:spcAft>
                <a:spcPts val="0"/>
              </a:spcAft>
              <a:buClr>
                <a:schemeClr val="dk1"/>
              </a:buClr>
              <a:buSzPts val="2200"/>
              <a:buFont typeface="Arial"/>
              <a:buChar char="•"/>
            </a:pPr>
            <a:r>
              <a:rPr b="1" lang="en-US" sz="2200">
                <a:solidFill>
                  <a:schemeClr val="dk1"/>
                </a:solidFill>
                <a:latin typeface="Arial"/>
                <a:ea typeface="Arial"/>
                <a:cs typeface="Arial"/>
                <a:sym typeface="Arial"/>
              </a:rPr>
              <a:t>And we do filtering – deduplication and other QA/QC in R </a:t>
            </a:r>
            <a:endParaRPr/>
          </a:p>
          <a:p>
            <a:pPr indent="-342900" lvl="0" marL="342900" marR="0" rtl="0" algn="l">
              <a:spcBef>
                <a:spcPts val="300"/>
              </a:spcBef>
              <a:spcAft>
                <a:spcPts val="0"/>
              </a:spcAft>
              <a:buClr>
                <a:schemeClr val="dk1"/>
              </a:buClr>
              <a:buSzPts val="2200"/>
              <a:buFont typeface="Arial"/>
              <a:buChar char="•"/>
            </a:pPr>
            <a:r>
              <a:rPr b="1" lang="en-US" sz="2200">
                <a:solidFill>
                  <a:schemeClr val="dk1"/>
                </a:solidFill>
                <a:latin typeface="Arial"/>
                <a:ea typeface="Arial"/>
                <a:cs typeface="Arial"/>
                <a:sym typeface="Arial"/>
              </a:rPr>
              <a:t>We score images for phenology states in imageant</a:t>
            </a:r>
            <a:endParaRPr b="1" sz="2200">
              <a:solidFill>
                <a:schemeClr val="dk1"/>
              </a:solidFill>
              <a:latin typeface="Arial"/>
              <a:ea typeface="Arial"/>
              <a:cs typeface="Arial"/>
              <a:sym typeface="Arial"/>
            </a:endParaRPr>
          </a:p>
          <a:p>
            <a:pPr indent="-342900" lvl="0" marL="342900" marR="0" rtl="0" algn="l">
              <a:spcBef>
                <a:spcPts val="300"/>
              </a:spcBef>
              <a:spcAft>
                <a:spcPts val="0"/>
              </a:spcAft>
              <a:buClr>
                <a:schemeClr val="dk1"/>
              </a:buClr>
              <a:buSzPts val="2200"/>
              <a:buFont typeface="Arial"/>
              <a:buChar char="•"/>
            </a:pPr>
            <a:r>
              <a:rPr b="1" lang="en-US" sz="2200">
                <a:solidFill>
                  <a:schemeClr val="dk1"/>
                </a:solidFill>
                <a:latin typeface="Arial"/>
                <a:ea typeface="Arial"/>
                <a:cs typeface="Arial"/>
                <a:sym typeface="Arial"/>
              </a:rPr>
              <a:t>We then join phenology state back to records in R</a:t>
            </a:r>
            <a:endParaRPr/>
          </a:p>
          <a:p>
            <a:pPr indent="-342900" lvl="0" marL="342900" marR="0" rtl="0" algn="l">
              <a:spcBef>
                <a:spcPts val="300"/>
              </a:spcBef>
              <a:spcAft>
                <a:spcPts val="0"/>
              </a:spcAft>
              <a:buClr>
                <a:schemeClr val="dk1"/>
              </a:buClr>
              <a:buSzPts val="2200"/>
              <a:buFont typeface="Arial"/>
              <a:buChar char="•"/>
            </a:pPr>
            <a:r>
              <a:rPr b="1" lang="en-US" sz="2200">
                <a:solidFill>
                  <a:schemeClr val="dk1"/>
                </a:solidFill>
                <a:latin typeface="Arial"/>
                <a:ea typeface="Arial"/>
                <a:cs typeface="Arial"/>
                <a:sym typeface="Arial"/>
              </a:rPr>
              <a:t>And then set up spatial grids and join records to those grids – so much tidyverse/dplyr!</a:t>
            </a:r>
            <a:endParaRPr/>
          </a:p>
          <a:p>
            <a:pPr indent="-342900" lvl="0" marL="342900" marR="0" rtl="0" algn="l">
              <a:spcBef>
                <a:spcPts val="300"/>
              </a:spcBef>
              <a:spcAft>
                <a:spcPts val="0"/>
              </a:spcAft>
              <a:buClr>
                <a:schemeClr val="dk1"/>
              </a:buClr>
              <a:buSzPts val="2200"/>
              <a:buFont typeface="Arial"/>
              <a:buChar char="•"/>
            </a:pPr>
            <a:r>
              <a:rPr b="1" lang="en-US" sz="2200">
                <a:solidFill>
                  <a:schemeClr val="dk1"/>
                </a:solidFill>
                <a:latin typeface="Arial"/>
                <a:ea typeface="Arial"/>
                <a:cs typeface="Arial"/>
                <a:sym typeface="Arial"/>
              </a:rPr>
              <a:t>We run species-year-grid cell phenoestimates in R using phenesse</a:t>
            </a:r>
            <a:endParaRPr b="1" sz="2200">
              <a:solidFill>
                <a:schemeClr val="dk1"/>
              </a:solidFill>
              <a:latin typeface="Arial"/>
              <a:ea typeface="Arial"/>
              <a:cs typeface="Arial"/>
              <a:sym typeface="Arial"/>
            </a:endParaRPr>
          </a:p>
          <a:p>
            <a:pPr indent="-342900" lvl="0" marL="342900" marR="0" rtl="0" algn="l">
              <a:spcBef>
                <a:spcPts val="300"/>
              </a:spcBef>
              <a:spcAft>
                <a:spcPts val="0"/>
              </a:spcAft>
              <a:buClr>
                <a:schemeClr val="dk1"/>
              </a:buClr>
              <a:buSzPts val="2200"/>
              <a:buFont typeface="Arial"/>
              <a:buChar char="•"/>
            </a:pPr>
            <a:r>
              <a:rPr b="1" lang="en-US" sz="2200">
                <a:solidFill>
                  <a:schemeClr val="dk1"/>
                </a:solidFill>
                <a:latin typeface="Arial"/>
                <a:ea typeface="Arial"/>
                <a:cs typeface="Arial"/>
                <a:sym typeface="Arial"/>
              </a:rPr>
              <a:t>And then use those in models also in R – here lme4 and phyr are the tools we use most </a:t>
            </a:r>
            <a:endParaRPr/>
          </a:p>
          <a:p>
            <a:pPr indent="-190500" lvl="0" marL="342900" marR="0" rtl="0" algn="l">
              <a:spcBef>
                <a:spcPts val="300"/>
              </a:spcBef>
              <a:spcAft>
                <a:spcPts val="0"/>
              </a:spcAft>
              <a:buClr>
                <a:schemeClr val="dk1"/>
              </a:buClr>
              <a:buSzPts val="2400"/>
              <a:buFont typeface="Arial"/>
              <a:buNone/>
            </a:pPr>
            <a:r>
              <a:t/>
            </a:r>
            <a:endParaRPr b="1" sz="2400">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91" name="Google Shape;391;p50"/>
          <p:cNvSpPr/>
          <p:nvPr/>
        </p:nvSpPr>
        <p:spPr>
          <a:xfrm>
            <a:off x="952500" y="44625"/>
            <a:ext cx="10279380" cy="1646063"/>
          </a:xfrm>
          <a:prstGeom prst="roundRect">
            <a:avLst>
              <a:gd fmla="val 16667" name="adj"/>
            </a:avLst>
          </a:prstGeom>
          <a:solidFill>
            <a:srgbClr val="D9D9D9">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800"/>
              <a:buFont typeface="Arial"/>
              <a:buNone/>
            </a:pPr>
            <a:r>
              <a:rPr b="1" lang="en-US" sz="2800">
                <a:solidFill>
                  <a:schemeClr val="dk1"/>
                </a:solidFill>
                <a:latin typeface="Calibri"/>
                <a:ea typeface="Calibri"/>
                <a:cs typeface="Calibri"/>
                <a:sym typeface="Calibri"/>
              </a:rPr>
              <a:t>WHAT IF YOU DIDN’T HAVE TO DO ALL THAT ANNOTATION AND DATA ASSEMBLY YOURSELF?  WELL SOON YOU WON’T BECAUSE PHENOBASE* WILL DO A LOT OF IT FOR YOU! </a:t>
            </a:r>
            <a:endParaRPr/>
          </a:p>
        </p:txBody>
      </p:sp>
      <p:pic>
        <p:nvPicPr>
          <p:cNvPr id="392" name="Google Shape;392;p50"/>
          <p:cNvPicPr preferRelativeResize="0"/>
          <p:nvPr/>
        </p:nvPicPr>
        <p:blipFill rotWithShape="1">
          <a:blip r:embed="rId3">
            <a:alphaModFix/>
          </a:blip>
          <a:srcRect b="0" l="0" r="0" t="0"/>
          <a:stretch/>
        </p:blipFill>
        <p:spPr>
          <a:xfrm>
            <a:off x="2026920" y="1690688"/>
            <a:ext cx="7701134" cy="4963150"/>
          </a:xfrm>
          <a:prstGeom prst="rect">
            <a:avLst/>
          </a:prstGeom>
          <a:noFill/>
          <a:ln>
            <a:noFill/>
          </a:ln>
        </p:spPr>
      </p:pic>
      <p:sp>
        <p:nvSpPr>
          <p:cNvPr id="393" name="Google Shape;393;p50"/>
          <p:cNvSpPr txBox="1"/>
          <p:nvPr/>
        </p:nvSpPr>
        <p:spPr>
          <a:xfrm>
            <a:off x="9975704" y="5394960"/>
            <a:ext cx="18821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 started 9/2022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Phenology – how do we measure it?</a:t>
            </a:r>
            <a:endParaRPr/>
          </a:p>
        </p:txBody>
      </p:sp>
      <p:pic>
        <p:nvPicPr>
          <p:cNvPr descr="figure 2" id="118" name="Google Shape;118;p16"/>
          <p:cNvPicPr preferRelativeResize="0"/>
          <p:nvPr/>
        </p:nvPicPr>
        <p:blipFill rotWithShape="1">
          <a:blip r:embed="rId3">
            <a:alphaModFix/>
          </a:blip>
          <a:srcRect b="0" l="0" r="0" t="0"/>
          <a:stretch/>
        </p:blipFill>
        <p:spPr>
          <a:xfrm>
            <a:off x="438831" y="2000250"/>
            <a:ext cx="6524625" cy="4857750"/>
          </a:xfrm>
          <a:prstGeom prst="rect">
            <a:avLst/>
          </a:prstGeom>
          <a:noFill/>
          <a:ln>
            <a:noFill/>
          </a:ln>
        </p:spPr>
      </p:pic>
      <p:sp>
        <p:nvSpPr>
          <p:cNvPr id="119" name="Google Shape;119;p16"/>
          <p:cNvSpPr txBox="1"/>
          <p:nvPr/>
        </p:nvSpPr>
        <p:spPr>
          <a:xfrm>
            <a:off x="7447154" y="1839585"/>
            <a:ext cx="4376391" cy="341632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Here is an actual example from two Yucca</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species showing a typical phenological curve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This curve shows the probability of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open flowers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These curves were estimated using data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(more on that later) and illustrate some key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aspects of phenology</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Joshua Tree Botanical and Signature" id="120" name="Google Shape;120;p16"/>
          <p:cNvPicPr preferRelativeResize="0"/>
          <p:nvPr/>
        </p:nvPicPr>
        <p:blipFill rotWithShape="1">
          <a:blip r:embed="rId4">
            <a:alphaModFix/>
          </a:blip>
          <a:srcRect b="0" l="0" r="0" t="0"/>
          <a:stretch/>
        </p:blipFill>
        <p:spPr>
          <a:xfrm>
            <a:off x="3790411" y="2000250"/>
            <a:ext cx="1375559" cy="2074614"/>
          </a:xfrm>
          <a:prstGeom prst="rect">
            <a:avLst/>
          </a:prstGeom>
          <a:noFill/>
          <a:ln>
            <a:noFill/>
          </a:ln>
        </p:spPr>
      </p:pic>
      <p:grpSp>
        <p:nvGrpSpPr>
          <p:cNvPr id="121" name="Google Shape;121;p16"/>
          <p:cNvGrpSpPr/>
          <p:nvPr/>
        </p:nvGrpSpPr>
        <p:grpSpPr>
          <a:xfrm>
            <a:off x="2527300" y="1530350"/>
            <a:ext cx="9429978" cy="4339630"/>
            <a:chOff x="2527300" y="1530350"/>
            <a:chExt cx="9429978" cy="4339630"/>
          </a:xfrm>
        </p:grpSpPr>
        <p:cxnSp>
          <p:nvCxnSpPr>
            <p:cNvPr id="122" name="Google Shape;122;p16"/>
            <p:cNvCxnSpPr/>
            <p:nvPr/>
          </p:nvCxnSpPr>
          <p:spPr>
            <a:xfrm>
              <a:off x="2527300" y="1530350"/>
              <a:ext cx="0" cy="79375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23" name="Google Shape;123;p16"/>
            <p:cNvCxnSpPr/>
            <p:nvPr/>
          </p:nvCxnSpPr>
          <p:spPr>
            <a:xfrm>
              <a:off x="5918200" y="5036066"/>
              <a:ext cx="0" cy="793750"/>
            </a:xfrm>
            <a:prstGeom prst="straightConnector1">
              <a:avLst/>
            </a:prstGeom>
            <a:noFill/>
            <a:ln cap="flat" cmpd="sng" w="19050">
              <a:solidFill>
                <a:schemeClr val="accent1"/>
              </a:solidFill>
              <a:prstDash val="solid"/>
              <a:miter lim="800000"/>
              <a:headEnd len="sm" w="sm" type="none"/>
              <a:tailEnd len="med" w="med" type="triangle"/>
            </a:ln>
          </p:spPr>
        </p:cxnSp>
        <p:sp>
          <p:nvSpPr>
            <p:cNvPr id="124" name="Google Shape;124;p16"/>
            <p:cNvSpPr txBox="1"/>
            <p:nvPr/>
          </p:nvSpPr>
          <p:spPr>
            <a:xfrm>
              <a:off x="7620000" y="4946650"/>
              <a:ext cx="433727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Three key things:  Often a peak to the curve,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and often distinctive onset and offset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to phenology</a:t>
              </a:r>
              <a:endParaRPr/>
            </a:p>
          </p:txBody>
        </p:sp>
        <p:cxnSp>
          <p:nvCxnSpPr>
            <p:cNvPr id="125" name="Google Shape;125;p16"/>
            <p:cNvCxnSpPr/>
            <p:nvPr/>
          </p:nvCxnSpPr>
          <p:spPr>
            <a:xfrm>
              <a:off x="4552950" y="4973082"/>
              <a:ext cx="0" cy="793750"/>
            </a:xfrm>
            <a:prstGeom prst="straightConnector1">
              <a:avLst/>
            </a:prstGeom>
            <a:noFill/>
            <a:ln cap="flat" cmpd="sng" w="19050">
              <a:solidFill>
                <a:schemeClr val="accent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Phenometrics</a:t>
            </a:r>
            <a:endParaRPr/>
          </a:p>
        </p:txBody>
      </p:sp>
      <p:pic>
        <p:nvPicPr>
          <p:cNvPr descr="figure 2" id="131" name="Google Shape;131;p17"/>
          <p:cNvPicPr preferRelativeResize="0"/>
          <p:nvPr/>
        </p:nvPicPr>
        <p:blipFill rotWithShape="1">
          <a:blip r:embed="rId3">
            <a:alphaModFix/>
          </a:blip>
          <a:srcRect b="0" l="0" r="0" t="0"/>
          <a:stretch/>
        </p:blipFill>
        <p:spPr>
          <a:xfrm>
            <a:off x="533400" y="2302368"/>
            <a:ext cx="4534610" cy="3376133"/>
          </a:xfrm>
          <a:prstGeom prst="rect">
            <a:avLst/>
          </a:prstGeom>
          <a:noFill/>
          <a:ln>
            <a:noFill/>
          </a:ln>
        </p:spPr>
      </p:pic>
      <p:pic>
        <p:nvPicPr>
          <p:cNvPr descr="Joshua Tree Botanical and Signature" id="132" name="Google Shape;132;p17"/>
          <p:cNvPicPr preferRelativeResize="0"/>
          <p:nvPr/>
        </p:nvPicPr>
        <p:blipFill rotWithShape="1">
          <a:blip r:embed="rId4">
            <a:alphaModFix/>
          </a:blip>
          <a:srcRect b="0" l="0" r="0" t="0"/>
          <a:stretch/>
        </p:blipFill>
        <p:spPr>
          <a:xfrm>
            <a:off x="3087812" y="3048769"/>
            <a:ext cx="761704" cy="1148800"/>
          </a:xfrm>
          <a:prstGeom prst="rect">
            <a:avLst/>
          </a:prstGeom>
          <a:noFill/>
          <a:ln>
            <a:noFill/>
          </a:ln>
        </p:spPr>
      </p:pic>
      <p:sp>
        <p:nvSpPr>
          <p:cNvPr id="133" name="Google Shape;133;p17"/>
          <p:cNvSpPr txBox="1"/>
          <p:nvPr/>
        </p:nvSpPr>
        <p:spPr>
          <a:xfrm>
            <a:off x="6267451" y="474345"/>
            <a:ext cx="4851400" cy="701730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With a curve like this we can measure any arbitrary cumulative probability of flowering</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 can define onset as the point where the probability of an event (budburst, flowering) transitions from zero to non-zero</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We can also define, for example, a 5% cumulative probability of flowering (5% onset)</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Or 10% flowering onset</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As well as 90% or 95% (end of curve) offset/termination</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Or 50% mean phenology (often near the peak)</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Whatever the case, these measures are often referred to as “PHENOMETRICS”</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They are almost always measured in DOY (day of year)</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8"/>
          <p:cNvSpPr txBox="1"/>
          <p:nvPr>
            <p:ph type="title"/>
          </p:nvPr>
        </p:nvSpPr>
        <p:spPr>
          <a:xfrm>
            <a:off x="825500" y="365125"/>
            <a:ext cx="105283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descr="Pirates of Penzance - Paradox (Subtitles) - YouTube" id="139" name="Google Shape;139;p18"/>
          <p:cNvPicPr preferRelativeResize="0"/>
          <p:nvPr/>
        </p:nvPicPr>
        <p:blipFill rotWithShape="1">
          <a:blip r:embed="rId3">
            <a:alphaModFix/>
          </a:blip>
          <a:srcRect b="0" l="0" r="0" t="0"/>
          <a:stretch/>
        </p:blipFill>
        <p:spPr>
          <a:xfrm>
            <a:off x="495299" y="965200"/>
            <a:ext cx="6951133" cy="5213350"/>
          </a:xfrm>
          <a:prstGeom prst="rect">
            <a:avLst/>
          </a:prstGeom>
          <a:noFill/>
          <a:ln>
            <a:noFill/>
          </a:ln>
        </p:spPr>
      </p:pic>
      <p:sp>
        <p:nvSpPr>
          <p:cNvPr id="140" name="Google Shape;140;p18"/>
          <p:cNvSpPr txBox="1"/>
          <p:nvPr/>
        </p:nvSpPr>
        <p:spPr>
          <a:xfrm>
            <a:off x="7823200" y="1492250"/>
            <a:ext cx="3873501" cy="397031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Because phenology is often about day of year, it brings home some very unique challenges with date data wrangling</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 recently kept not having days add up properly for an analysis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Until I remembered I DIDN’T ACCONT for leap years.  Argh</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Totally a Pirates of Penzance moment</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1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19"/>
          <p:cNvSpPr txBox="1"/>
          <p:nvPr>
            <p:ph type="title"/>
          </p:nvPr>
        </p:nvSpPr>
        <p:spPr>
          <a:xfrm>
            <a:off x="572493" y="238539"/>
            <a:ext cx="11018520" cy="143441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600"/>
              <a:buFont typeface="Calibri"/>
              <a:buNone/>
            </a:pPr>
            <a:r>
              <a:rPr lang="en-US" sz="4600"/>
              <a:t>But how do you actually make an estimate?</a:t>
            </a:r>
            <a:endParaRPr/>
          </a:p>
        </p:txBody>
      </p:sp>
      <p:sp>
        <p:nvSpPr>
          <p:cNvPr id="147" name="Google Shape;147;p19"/>
          <p:cNvSpPr/>
          <p:nvPr/>
        </p:nvSpPr>
        <p:spPr>
          <a:xfrm>
            <a:off x="572493" y="1681544"/>
            <a:ext cx="10972800" cy="18288"/>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1"/>
            </a:schemeClr>
          </a:solidFill>
          <a:ln cap="rnd" cmpd="sng" w="44450">
            <a:solidFill>
              <a:schemeClr val="accent2">
                <a:alpha val="74901"/>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19"/>
          <p:cNvSpPr txBox="1"/>
          <p:nvPr>
            <p:ph idx="1" type="body"/>
          </p:nvPr>
        </p:nvSpPr>
        <p:spPr>
          <a:xfrm>
            <a:off x="572493" y="2071316"/>
            <a:ext cx="6713552" cy="411917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lang="en-US" sz="2200"/>
              <a:t> Phenology estimation is almost its own workshop</a:t>
            </a:r>
            <a:endParaRPr/>
          </a:p>
          <a:p>
            <a:pPr indent="-228600" lvl="0" marL="228600" rtl="0" algn="l">
              <a:lnSpc>
                <a:spcPct val="90000"/>
              </a:lnSpc>
              <a:spcBef>
                <a:spcPts val="1000"/>
              </a:spcBef>
              <a:spcAft>
                <a:spcPts val="0"/>
              </a:spcAft>
              <a:buClr>
                <a:schemeClr val="dk1"/>
              </a:buClr>
              <a:buSzPts val="2200"/>
              <a:buChar char="•"/>
            </a:pPr>
            <a:r>
              <a:rPr lang="en-US" sz="2200"/>
              <a:t> I will focus here on presence-only modeling </a:t>
            </a:r>
            <a:endParaRPr/>
          </a:p>
          <a:p>
            <a:pPr indent="-228600" lvl="0" marL="228600" rtl="0" algn="l">
              <a:lnSpc>
                <a:spcPct val="90000"/>
              </a:lnSpc>
              <a:spcBef>
                <a:spcPts val="1000"/>
              </a:spcBef>
              <a:spcAft>
                <a:spcPts val="0"/>
              </a:spcAft>
              <a:buClr>
                <a:schemeClr val="dk1"/>
              </a:buClr>
              <a:buSzPts val="2200"/>
              <a:buChar char="•"/>
            </a:pPr>
            <a:r>
              <a:rPr lang="en-US" sz="2200"/>
              <a:t>One class of estimators utilize what is known as the Weibull distribution that has statistical properties that make it good at estimating the </a:t>
            </a:r>
            <a:r>
              <a:rPr b="1" lang="en-US" sz="2200"/>
              <a:t>onset</a:t>
            </a:r>
            <a:r>
              <a:rPr lang="en-US" sz="2200"/>
              <a:t> or </a:t>
            </a:r>
            <a:r>
              <a:rPr b="1" lang="en-US" sz="2200"/>
              <a:t>end</a:t>
            </a:r>
            <a:r>
              <a:rPr lang="en-US" sz="2200"/>
              <a:t> of events</a:t>
            </a:r>
            <a:endParaRPr/>
          </a:p>
          <a:p>
            <a:pPr indent="-228600" lvl="0" marL="228600" rtl="0" algn="l">
              <a:lnSpc>
                <a:spcPct val="90000"/>
              </a:lnSpc>
              <a:spcBef>
                <a:spcPts val="1000"/>
              </a:spcBef>
              <a:spcAft>
                <a:spcPts val="0"/>
              </a:spcAft>
              <a:buClr>
                <a:schemeClr val="dk1"/>
              </a:buClr>
              <a:buSzPts val="2200"/>
              <a:buChar char="•"/>
            </a:pPr>
            <a:r>
              <a:rPr lang="en-US" sz="2200"/>
              <a:t>That estimator and others (including quantile estimates) are folded into a package called </a:t>
            </a:r>
            <a:r>
              <a:rPr b="1" lang="en-US" sz="2200"/>
              <a:t>Phenesse</a:t>
            </a:r>
            <a:r>
              <a:rPr lang="en-US" sz="2200"/>
              <a:t> </a:t>
            </a:r>
            <a:endParaRPr/>
          </a:p>
          <a:p>
            <a:pPr indent="-228600" lvl="0" marL="228600" rtl="0" algn="l">
              <a:lnSpc>
                <a:spcPct val="90000"/>
              </a:lnSpc>
              <a:spcBef>
                <a:spcPts val="1000"/>
              </a:spcBef>
              <a:spcAft>
                <a:spcPts val="0"/>
              </a:spcAft>
              <a:buClr>
                <a:schemeClr val="dk1"/>
              </a:buClr>
              <a:buSzPts val="2200"/>
              <a:buChar char="•"/>
            </a:pPr>
            <a:r>
              <a:rPr lang="en-US" sz="2200"/>
              <a:t>All you need to make an estimate is a vector of observations containing the day of year of when a presence state was detected (e.g. an open flower)</a:t>
            </a:r>
            <a:endParaRPr/>
          </a:p>
          <a:p>
            <a:pPr indent="-228600" lvl="0" marL="228600" rtl="0" algn="l">
              <a:lnSpc>
                <a:spcPct val="90000"/>
              </a:lnSpc>
              <a:spcBef>
                <a:spcPts val="1000"/>
              </a:spcBef>
              <a:spcAft>
                <a:spcPts val="0"/>
              </a:spcAft>
              <a:buClr>
                <a:schemeClr val="dk1"/>
              </a:buClr>
              <a:buSzPts val="2200"/>
              <a:buChar char="•"/>
            </a:pPr>
            <a:r>
              <a:rPr b="1" lang="en-US" sz="2200"/>
              <a:t>All</a:t>
            </a:r>
            <a:r>
              <a:rPr lang="en-US" sz="2200"/>
              <a:t> of these estimates have uncertainty </a:t>
            </a:r>
            <a:endParaRPr/>
          </a:p>
          <a:p>
            <a:pPr indent="0" lvl="0" marL="0" rtl="0" algn="l">
              <a:lnSpc>
                <a:spcPct val="90000"/>
              </a:lnSpc>
              <a:spcBef>
                <a:spcPts val="1000"/>
              </a:spcBef>
              <a:spcAft>
                <a:spcPts val="0"/>
              </a:spcAft>
              <a:buClr>
                <a:schemeClr val="dk1"/>
              </a:buClr>
              <a:buSzPts val="2200"/>
              <a:buNone/>
            </a:pPr>
            <a:r>
              <a:t/>
            </a:r>
            <a:endParaRPr sz="2200"/>
          </a:p>
        </p:txBody>
      </p:sp>
      <p:pic>
        <p:nvPicPr>
          <p:cNvPr descr="A statistical estimator for determining the limits of contemporary and  historic phenology | Nature Ecology &amp; Evolution" id="149" name="Google Shape;149;p19"/>
          <p:cNvPicPr preferRelativeResize="0"/>
          <p:nvPr/>
        </p:nvPicPr>
        <p:blipFill rotWithShape="1">
          <a:blip r:embed="rId3">
            <a:alphaModFix/>
          </a:blip>
          <a:srcRect b="2" l="11837" r="1" t="0"/>
          <a:stretch/>
        </p:blipFill>
        <p:spPr>
          <a:xfrm>
            <a:off x="7675658" y="2093976"/>
            <a:ext cx="3941064" cy="40965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Phenology Data Wrangling</a:t>
            </a:r>
            <a:endParaRPr/>
          </a:p>
        </p:txBody>
      </p:sp>
      <p:sp>
        <p:nvSpPr>
          <p:cNvPr id="155" name="Google Shape;155;p20"/>
          <p:cNvSpPr txBox="1"/>
          <p:nvPr>
            <p:ph idx="1" type="body"/>
          </p:nvPr>
        </p:nvSpPr>
        <p:spPr>
          <a:xfrm>
            <a:off x="283300" y="1825625"/>
            <a:ext cx="7626300" cy="4779000"/>
          </a:xfrm>
          <a:prstGeom prst="rect">
            <a:avLst/>
          </a:prstGeom>
          <a:noFill/>
          <a:ln>
            <a:noFill/>
          </a:ln>
        </p:spPr>
        <p:txBody>
          <a:bodyPr anchorCtr="0" anchor="t" bIns="45700" lIns="91425" spcFirstLastPara="1" rIns="91425" wrap="square" tIns="45700">
            <a:normAutofit fontScale="85000" lnSpcReduction="10000"/>
          </a:bodyPr>
          <a:lstStyle/>
          <a:p>
            <a:pPr indent="0" lvl="0" marL="228600" rtl="0" algn="l">
              <a:lnSpc>
                <a:spcPct val="150000"/>
              </a:lnSpc>
              <a:spcBef>
                <a:spcPts val="0"/>
              </a:spcBef>
              <a:spcAft>
                <a:spcPts val="0"/>
              </a:spcAft>
              <a:buNone/>
            </a:pPr>
            <a:r>
              <a:rPr lang="en-US" sz="2800">
                <a:latin typeface="Gill Sans"/>
                <a:ea typeface="Gill Sans"/>
                <a:cs typeface="Gill Sans"/>
                <a:sym typeface="Gill Sans"/>
              </a:rPr>
              <a:t>What this talk ISN’T about:</a:t>
            </a:r>
            <a:endParaRPr/>
          </a:p>
          <a:p>
            <a:pPr indent="-483869" lvl="2" marL="1371600" rtl="0" algn="l">
              <a:lnSpc>
                <a:spcPct val="150000"/>
              </a:lnSpc>
              <a:spcBef>
                <a:spcPts val="500"/>
              </a:spcBef>
              <a:spcAft>
                <a:spcPts val="0"/>
              </a:spcAft>
              <a:buClr>
                <a:schemeClr val="dk1"/>
              </a:buClr>
              <a:buSzPct val="100000"/>
              <a:buFont typeface="Arial"/>
              <a:buChar char="•"/>
            </a:pPr>
            <a:r>
              <a:rPr lang="en-US" sz="2800">
                <a:latin typeface="Gill Sans"/>
                <a:ea typeface="Gill Sans"/>
                <a:cs typeface="Gill Sans"/>
                <a:sym typeface="Gill Sans"/>
              </a:rPr>
              <a:t>Phenology studies I have done</a:t>
            </a:r>
            <a:endParaRPr/>
          </a:p>
          <a:p>
            <a:pPr indent="-483869" lvl="2" marL="1371600" rtl="0" algn="l">
              <a:lnSpc>
                <a:spcPct val="150000"/>
              </a:lnSpc>
              <a:spcBef>
                <a:spcPts val="500"/>
              </a:spcBef>
              <a:spcAft>
                <a:spcPts val="0"/>
              </a:spcAft>
              <a:buClr>
                <a:schemeClr val="dk1"/>
              </a:buClr>
              <a:buSzPct val="100000"/>
              <a:buFont typeface="Arial"/>
              <a:buChar char="•"/>
            </a:pPr>
            <a:r>
              <a:rPr lang="en-US" sz="2800">
                <a:latin typeface="Gill Sans"/>
                <a:ea typeface="Gill Sans"/>
                <a:cs typeface="Gill Sans"/>
                <a:sym typeface="Gill Sans"/>
              </a:rPr>
              <a:t>How to design a phenology study </a:t>
            </a:r>
            <a:endParaRPr/>
          </a:p>
          <a:p>
            <a:pPr indent="-483869" lvl="2" marL="1371600" rtl="0" algn="l">
              <a:lnSpc>
                <a:spcPct val="115000"/>
              </a:lnSpc>
              <a:spcBef>
                <a:spcPts val="500"/>
              </a:spcBef>
              <a:spcAft>
                <a:spcPts val="0"/>
              </a:spcAft>
              <a:buClr>
                <a:schemeClr val="dk1"/>
              </a:buClr>
              <a:buSzPct val="100000"/>
              <a:buFont typeface="Arial"/>
              <a:buChar char="•"/>
            </a:pPr>
            <a:r>
              <a:rPr lang="en-US" sz="2800">
                <a:latin typeface="Gill Sans"/>
                <a:ea typeface="Gill Sans"/>
                <a:cs typeface="Gill Sans"/>
                <a:sym typeface="Gill Sans"/>
              </a:rPr>
              <a:t>The breadth of approaches to studying phenology or breadth of phenology concepts</a:t>
            </a:r>
            <a:endParaRPr/>
          </a:p>
          <a:p>
            <a:pPr indent="-483869" lvl="2" marL="1371600" rtl="0" algn="l">
              <a:lnSpc>
                <a:spcPct val="115000"/>
              </a:lnSpc>
              <a:spcBef>
                <a:spcPts val="500"/>
              </a:spcBef>
              <a:spcAft>
                <a:spcPts val="0"/>
              </a:spcAft>
              <a:buClr>
                <a:schemeClr val="dk1"/>
              </a:buClr>
              <a:buSzPct val="100000"/>
              <a:buFont typeface="Arial"/>
              <a:buChar char="•"/>
            </a:pPr>
            <a:r>
              <a:rPr lang="en-US" sz="2800">
                <a:latin typeface="Gill Sans"/>
                <a:ea typeface="Gill Sans"/>
                <a:cs typeface="Gill Sans"/>
                <a:sym typeface="Gill Sans"/>
              </a:rPr>
              <a:t>Philosophical discussions about phenology or a  criticism of different methods for phenology estimation</a:t>
            </a:r>
            <a:endParaRPr/>
          </a:p>
          <a:p>
            <a:pPr indent="-483869" lvl="2" marL="1371600" rtl="0" algn="l">
              <a:lnSpc>
                <a:spcPct val="150000"/>
              </a:lnSpc>
              <a:spcBef>
                <a:spcPts val="500"/>
              </a:spcBef>
              <a:spcAft>
                <a:spcPts val="0"/>
              </a:spcAft>
              <a:buClr>
                <a:schemeClr val="dk1"/>
              </a:buClr>
              <a:buSzPct val="100000"/>
              <a:buFont typeface="Arial"/>
              <a:buChar char="•"/>
            </a:pPr>
            <a:r>
              <a:rPr lang="en-US" sz="2800">
                <a:latin typeface="Gill Sans"/>
                <a:ea typeface="Gill Sans"/>
                <a:cs typeface="Gill Sans"/>
                <a:sym typeface="Gill Sans"/>
              </a:rPr>
              <a:t>How to write code </a:t>
            </a:r>
            <a:endParaRPr/>
          </a:p>
          <a:p>
            <a:pPr indent="-483869" lvl="2" marL="1371600" rtl="0" algn="l">
              <a:lnSpc>
                <a:spcPct val="150000"/>
              </a:lnSpc>
              <a:spcBef>
                <a:spcPts val="500"/>
              </a:spcBef>
              <a:spcAft>
                <a:spcPts val="0"/>
              </a:spcAft>
              <a:buClr>
                <a:schemeClr val="dk1"/>
              </a:buClr>
              <a:buSzPct val="100000"/>
              <a:buFont typeface="Arial"/>
              <a:buChar char="•"/>
            </a:pPr>
            <a:r>
              <a:rPr lang="en-US" sz="2800">
                <a:latin typeface="Gill Sans"/>
                <a:ea typeface="Gill Sans"/>
                <a:cs typeface="Gill Sans"/>
                <a:sym typeface="Gill Sans"/>
              </a:rPr>
              <a:t>Why phenology is cool (or uncool)</a:t>
            </a:r>
            <a:endParaRPr/>
          </a:p>
        </p:txBody>
      </p:sp>
      <p:pic>
        <p:nvPicPr>
          <p:cNvPr id="156" name="Google Shape;156;p20"/>
          <p:cNvPicPr preferRelativeResize="0"/>
          <p:nvPr/>
        </p:nvPicPr>
        <p:blipFill>
          <a:blip r:embed="rId3">
            <a:alphaModFix/>
          </a:blip>
          <a:stretch>
            <a:fillRect/>
          </a:stretch>
        </p:blipFill>
        <p:spPr>
          <a:xfrm>
            <a:off x="7909398" y="365123"/>
            <a:ext cx="3679675" cy="395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But… </a:t>
            </a:r>
            <a:endParaRPr/>
          </a:p>
        </p:txBody>
      </p:sp>
      <p:sp>
        <p:nvSpPr>
          <p:cNvPr id="162" name="Google Shape;162;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I do want to introduce one concept that might be valuable – Macrophenology:</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400"/>
              <a:buNone/>
            </a:pPr>
            <a:r>
              <a:rPr lang="en-US" sz="2400"/>
              <a:t>(from Gallant 2021, AJB):  “</a:t>
            </a:r>
            <a:r>
              <a:rPr b="0" i="0" lang="en-US" sz="2400">
                <a:solidFill>
                  <a:srgbClr val="1C1D1E"/>
                </a:solidFill>
                <a:latin typeface="Open Sans"/>
                <a:ea typeface="Open Sans"/>
                <a:cs typeface="Open Sans"/>
                <a:sym typeface="Open Sans"/>
              </a:rPr>
              <a:t>By comparison, our understanding of regional- and global-scale phenology has been largely limited to remote sensing of green-up without the ability to differentiate among plant species. </a:t>
            </a:r>
            <a:r>
              <a:rPr b="0" i="1" lang="en-US" sz="2400">
                <a:solidFill>
                  <a:srgbClr val="1C1D1E"/>
                </a:solidFill>
                <a:latin typeface="Open Sans"/>
                <a:ea typeface="Open Sans"/>
                <a:cs typeface="Open Sans"/>
                <a:sym typeface="Open Sans"/>
              </a:rPr>
              <a:t>However, a new generation of analytical tools and data sources—including enhanced remote sensing products, digitized herbarium specimen data, and public participation in science—now permits investigating patterns and drivers of phenology across extensive taxonomic, temporal, and spatial scales</a:t>
            </a:r>
            <a:r>
              <a:rPr b="0" i="0" lang="en-US" sz="2400">
                <a:solidFill>
                  <a:srgbClr val="1C1D1E"/>
                </a:solidFill>
                <a:latin typeface="Open Sans"/>
                <a:ea typeface="Open Sans"/>
                <a:cs typeface="Open Sans"/>
                <a:sym typeface="Open Sans"/>
              </a:rPr>
              <a:t>, in an emerging field that we call </a:t>
            </a:r>
            <a:r>
              <a:rPr b="1" i="1" lang="en-US" sz="2400">
                <a:solidFill>
                  <a:srgbClr val="1C1D1E"/>
                </a:solidFill>
                <a:latin typeface="Open Sans"/>
                <a:ea typeface="Open Sans"/>
                <a:cs typeface="Open Sans"/>
                <a:sym typeface="Open Sans"/>
              </a:rPr>
              <a:t>macrophenology</a:t>
            </a:r>
            <a:r>
              <a:rPr b="0" i="0" lang="en-US" sz="2400">
                <a:solidFill>
                  <a:srgbClr val="1C1D1E"/>
                </a:solidFill>
                <a:latin typeface="Open Sans"/>
                <a:ea typeface="Open Sans"/>
                <a:cs typeface="Open Sans"/>
                <a:sym typeface="Open Sans"/>
              </a:rPr>
              <a:t>”</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